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256" r:id="rId2"/>
    <p:sldId id="524" r:id="rId3"/>
    <p:sldId id="525" r:id="rId4"/>
    <p:sldId id="265" r:id="rId5"/>
    <p:sldId id="257" r:id="rId6"/>
    <p:sldId id="520" r:id="rId7"/>
    <p:sldId id="523" r:id="rId8"/>
    <p:sldId id="258" r:id="rId9"/>
    <p:sldId id="522" r:id="rId10"/>
    <p:sldId id="284" r:id="rId11"/>
    <p:sldId id="273" r:id="rId12"/>
    <p:sldId id="521" r:id="rId13"/>
    <p:sldId id="259" r:id="rId14"/>
    <p:sldId id="460" r:id="rId15"/>
    <p:sldId id="472" r:id="rId16"/>
    <p:sldId id="463" r:id="rId17"/>
    <p:sldId id="260" r:id="rId18"/>
    <p:sldId id="262" r:id="rId19"/>
    <p:sldId id="324" r:id="rId20"/>
    <p:sldId id="261" r:id="rId21"/>
    <p:sldId id="263" r:id="rId22"/>
    <p:sldId id="264" r:id="rId23"/>
    <p:sldId id="417" r:id="rId24"/>
    <p:sldId id="413" r:id="rId25"/>
    <p:sldId id="414" r:id="rId26"/>
    <p:sldId id="415" r:id="rId27"/>
    <p:sldId id="416" r:id="rId28"/>
  </p:sldIdLst>
  <p:sldSz cx="12192000" cy="6858000"/>
  <p:notesSz cx="6858000" cy="9144000"/>
  <p:embeddedFontLst>
    <p:embeddedFont>
      <p:font typeface="SetoFont" panose="02020500000000000000" charset="-120"/>
      <p:regular r:id="rId30"/>
    </p:embeddedFont>
    <p:embeddedFont>
      <p:font typeface="標楷體" panose="03000509000000000000" pitchFamily="65" charset="-120"/>
      <p:regular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Georgia" panose="02040502050405020303" pitchFamily="18" charset="0"/>
      <p:regular r:id="rId38"/>
      <p:bold r:id="rId39"/>
      <p:italic r:id="rId40"/>
      <p:boldItalic r:id="rId41"/>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FCF9"/>
    <a:srgbClr val="FB7E4A"/>
    <a:srgbClr val="171953"/>
    <a:srgbClr val="CBB4DA"/>
    <a:srgbClr val="6052BF"/>
    <a:srgbClr val="7A66DF"/>
    <a:srgbClr val="E3AED3"/>
    <a:srgbClr val="DCAED5"/>
    <a:srgbClr val="B2BCE1"/>
    <a:srgbClr val="FBA7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67" d="100"/>
          <a:sy n="67" d="100"/>
        </p:scale>
        <p:origin x="5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49A42-D8D1-4E88-9083-AD9342106C0D}" type="datetimeFigureOut">
              <a:rPr lang="zh-TW" altLang="en-US" smtClean="0"/>
              <a:t>2020/7/16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26FEB-D6B5-43CD-AD34-FC4A23577761}" type="slidenum">
              <a:rPr lang="zh-TW" altLang="en-US" smtClean="0"/>
              <a:t>‹#›</a:t>
            </a:fld>
            <a:endParaRPr lang="zh-TW" altLang="en-US"/>
          </a:p>
        </p:txBody>
      </p:sp>
    </p:spTree>
    <p:extLst>
      <p:ext uri="{BB962C8B-B14F-4D97-AF65-F5344CB8AC3E}">
        <p14:creationId xmlns:p14="http://schemas.microsoft.com/office/powerpoint/2010/main" val="1138012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basic building block for all</a:t>
            </a:r>
            <a:r>
              <a:rPr lang="en-US" sz="1200" kern="1200" baseline="0" dirty="0">
                <a:solidFill>
                  <a:schemeClr val="tx1"/>
                </a:solidFill>
                <a:effectLst/>
                <a:latin typeface="+mn-lt"/>
                <a:ea typeface="+mn-ea"/>
                <a:cs typeface="+mn-cs"/>
              </a:rPr>
              <a:t> Business Intelligence elements in Power BI begins with the data itself. Data from various sources is filtered, cleaned, and combined into Reports via Visualizations, and optionally published to Dashboards. Dashboard data is surfaced to users on any device, based on permissions and organization needs.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592072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BF2140-0201-482C-A411-DE555B904F6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C4518CF-7697-4D7A-8CFB-8566566D9E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B1DEE25-982E-40E8-8029-EB84373F71FA}"/>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5" name="頁尾版面配置區 4">
            <a:extLst>
              <a:ext uri="{FF2B5EF4-FFF2-40B4-BE49-F238E27FC236}">
                <a16:creationId xmlns:a16="http://schemas.microsoft.com/office/drawing/2014/main" id="{E0B17590-1AFB-43F8-89BD-4D9750A6D14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87BC5D-B183-4C43-B80A-9CF7A52192B3}"/>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1632238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53C0D8-985D-4E1D-9ABE-61372A28B69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0659E80-3F9D-4EFD-91AF-EF5948A00700}"/>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4DF3286-840A-4F24-BEBC-50FAA81168ED}"/>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5" name="頁尾版面配置區 4">
            <a:extLst>
              <a:ext uri="{FF2B5EF4-FFF2-40B4-BE49-F238E27FC236}">
                <a16:creationId xmlns:a16="http://schemas.microsoft.com/office/drawing/2014/main" id="{FE4C2CDE-B078-4E46-BBBF-6C281973CBB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3A9AF8C-B866-44E0-92E3-D83C3961E89C}"/>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3875697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F8BFA20-729E-42C9-A255-66FC6C606D4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1CEF8D7-A3C0-4C28-BFA4-120692AF30AC}"/>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52339F-CB87-4394-9880-90A22DCEFFAE}"/>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5" name="頁尾版面配置區 4">
            <a:extLst>
              <a:ext uri="{FF2B5EF4-FFF2-40B4-BE49-F238E27FC236}">
                <a16:creationId xmlns:a16="http://schemas.microsoft.com/office/drawing/2014/main" id="{945C6641-0208-45C6-B1EB-CEE56BB3CD4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0FE3598-1DFB-442C-B381-9AA433DAC1B2}"/>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409671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2697F5-47CB-4A2B-A7CE-317FE95F9237}" type="datetimeFigureOut">
              <a:rPr lang="zh-TW" altLang="en-US" smtClean="0"/>
              <a:t>2020/7/16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5068B99-E4EF-4E46-995D-D9FC5DCF0151}" type="slidenum">
              <a:rPr lang="zh-TW" altLang="en-US" smtClean="0"/>
              <a:t>‹#›</a:t>
            </a:fld>
            <a:endParaRPr lang="zh-TW" altLang="en-US"/>
          </a:p>
        </p:txBody>
      </p:sp>
      <p:sp>
        <p:nvSpPr>
          <p:cNvPr id="8" name="Title 7"/>
          <p:cNvSpPr>
            <a:spLocks noGrp="1"/>
          </p:cNvSpPr>
          <p:nvPr>
            <p:ph type="title"/>
          </p:nvPr>
        </p:nvSpPr>
        <p:spPr/>
        <p:txBody>
          <a:bodyPr/>
          <a:lstStyle/>
          <a:p>
            <a:r>
              <a:rPr lang="zh-TW" altLang="en-US"/>
              <a:t>按一下以編輯母片標題樣式</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2872145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3983568" y="188914"/>
            <a:ext cx="6913033" cy="549275"/>
          </a:xfrm>
        </p:spPr>
        <p:txBody>
          <a:bodyPr/>
          <a:lstStyle/>
          <a:p>
            <a:r>
              <a:rPr lang="zh-TW" altLang="en-US"/>
              <a:t>按一下以編輯母片標題樣式</a:t>
            </a:r>
          </a:p>
        </p:txBody>
      </p:sp>
      <p:sp>
        <p:nvSpPr>
          <p:cNvPr id="3" name="表格版面配置區 2"/>
          <p:cNvSpPr>
            <a:spLocks noGrp="1"/>
          </p:cNvSpPr>
          <p:nvPr>
            <p:ph type="tbl" idx="1"/>
          </p:nvPr>
        </p:nvSpPr>
        <p:spPr>
          <a:xfrm>
            <a:off x="624417" y="1557338"/>
            <a:ext cx="10972800" cy="4525962"/>
          </a:xfrm>
        </p:spPr>
        <p:txBody>
          <a:bodyPr/>
          <a:lstStyle/>
          <a:p>
            <a:pPr lvl="0"/>
            <a:endParaRPr lang="zh-TW" altLang="en-US" noProof="0"/>
          </a:p>
        </p:txBody>
      </p:sp>
    </p:spTree>
    <p:extLst>
      <p:ext uri="{BB962C8B-B14F-4D97-AF65-F5344CB8AC3E}">
        <p14:creationId xmlns:p14="http://schemas.microsoft.com/office/powerpoint/2010/main" val="635647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94C0DC-DA26-4AB1-B30C-AD8C2B016E6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6930B3A-1B86-469F-9DB2-F2DAB14124D9}"/>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A707B98-FEED-442D-9C35-E30A7EF859C8}"/>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5" name="頁尾版面配置區 4">
            <a:extLst>
              <a:ext uri="{FF2B5EF4-FFF2-40B4-BE49-F238E27FC236}">
                <a16:creationId xmlns:a16="http://schemas.microsoft.com/office/drawing/2014/main" id="{C33BD90E-E19F-4C0D-A33B-064C6D8AA33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DE6C3FA-E325-442D-A4DF-3CE9D5CD6581}"/>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4170466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F9898C-D628-4259-8C1D-F7B71A56850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CB817E1-86B0-4D6C-BD10-90512C5AEE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CDA97B09-EE3D-4827-888E-D299D77B49CB}"/>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5" name="頁尾版面配置區 4">
            <a:extLst>
              <a:ext uri="{FF2B5EF4-FFF2-40B4-BE49-F238E27FC236}">
                <a16:creationId xmlns:a16="http://schemas.microsoft.com/office/drawing/2014/main" id="{7BA2481E-C6A1-40A3-B2D6-53E7291625A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A5E99B7-42EB-46DB-A5DF-A7B54DB64D09}"/>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277039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150D06-4464-4BA0-93BF-1FC53069CA9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FAD17DE-4494-44D5-9F3A-35E88F31A6AB}"/>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FEAA49A-D44F-4074-BCD3-8CAE30EC1F58}"/>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313E00C-B569-47F6-8777-50E53FA2C3EB}"/>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6" name="頁尾版面配置區 5">
            <a:extLst>
              <a:ext uri="{FF2B5EF4-FFF2-40B4-BE49-F238E27FC236}">
                <a16:creationId xmlns:a16="http://schemas.microsoft.com/office/drawing/2014/main" id="{AC9695D0-4840-4F49-9B33-74A9E720A5A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57980CE-8422-495C-B14B-466CCF455255}"/>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3717526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4F726F-B682-45DE-BD89-E1F946EE1A9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575E4CC-0E2F-488F-971B-D0DA7544AB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2968BAAF-80E2-4267-9CBB-AD3935369578}"/>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DFEA811-924B-4FA8-98AD-97A425EE4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44709FFF-0730-476F-80E7-66CA11CBF17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503D89E-705D-45F3-A278-6388BD2ED41B}"/>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8" name="頁尾版面配置區 7">
            <a:extLst>
              <a:ext uri="{FF2B5EF4-FFF2-40B4-BE49-F238E27FC236}">
                <a16:creationId xmlns:a16="http://schemas.microsoft.com/office/drawing/2014/main" id="{B139D8E0-F2E2-4DE1-889B-6B541F1B9B1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860EE98-342E-4E60-9F07-F733FC2219A0}"/>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180272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23183E-8879-4B11-BF22-5DDA84C6FB9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86BE2FE-37F6-4DC0-A138-4EB226171EC3}"/>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4" name="頁尾版面配置區 3">
            <a:extLst>
              <a:ext uri="{FF2B5EF4-FFF2-40B4-BE49-F238E27FC236}">
                <a16:creationId xmlns:a16="http://schemas.microsoft.com/office/drawing/2014/main" id="{3B6165AA-219F-43BE-8A6F-F648653BDB0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186C232-4D82-47E1-A82E-4234317B8A4C}"/>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4278070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D7A074C-273B-44DC-BA7E-8E6E678E3C35}"/>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3" name="頁尾版面配置區 2">
            <a:extLst>
              <a:ext uri="{FF2B5EF4-FFF2-40B4-BE49-F238E27FC236}">
                <a16:creationId xmlns:a16="http://schemas.microsoft.com/office/drawing/2014/main" id="{DD667444-ECB9-42D1-A473-3C01843C0E5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0700718-3F11-406C-BEAD-561B41D1B7AA}"/>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40011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314503-EF70-40B6-A181-6AAF1570DB6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FD32E11-A1AC-4296-BFF8-A6DEB7157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6877D4E-57CC-4975-91EB-2F23E7031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8C62F9EA-9CEF-4FEE-97A1-781425FD3613}"/>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6" name="頁尾版面配置區 5">
            <a:extLst>
              <a:ext uri="{FF2B5EF4-FFF2-40B4-BE49-F238E27FC236}">
                <a16:creationId xmlns:a16="http://schemas.microsoft.com/office/drawing/2014/main" id="{7CA73998-7F3D-43CF-A557-3FD6F26085F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C2F2E33-66DE-4488-BED8-3D047BFC77E1}"/>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3081526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108C56-762F-4FDD-9D92-F21FF1EF98D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673337C-3D0C-49C0-AE43-513269A29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40F3FB3-30D0-4058-8F5F-5E808E53E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856EC485-FF5C-47F5-8E2F-D2E9AAD6EC5F}"/>
              </a:ext>
            </a:extLst>
          </p:cNvPr>
          <p:cNvSpPr>
            <a:spLocks noGrp="1"/>
          </p:cNvSpPr>
          <p:nvPr>
            <p:ph type="dt" sz="half" idx="10"/>
          </p:nvPr>
        </p:nvSpPr>
        <p:spPr/>
        <p:txBody>
          <a:bodyPr/>
          <a:lstStyle/>
          <a:p>
            <a:fld id="{BCD71CA7-2499-4BEE-A6CB-77B4E302AA82}" type="datetimeFigureOut">
              <a:rPr lang="zh-TW" altLang="en-US" smtClean="0"/>
              <a:t>2020/7/16</a:t>
            </a:fld>
            <a:endParaRPr lang="zh-TW" altLang="en-US"/>
          </a:p>
        </p:txBody>
      </p:sp>
      <p:sp>
        <p:nvSpPr>
          <p:cNvPr id="6" name="頁尾版面配置區 5">
            <a:extLst>
              <a:ext uri="{FF2B5EF4-FFF2-40B4-BE49-F238E27FC236}">
                <a16:creationId xmlns:a16="http://schemas.microsoft.com/office/drawing/2014/main" id="{89E2A8E5-0FC7-4004-AEF6-8860ABCDBDF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775A5B7-F113-4592-9B64-200EDF0BCBB7}"/>
              </a:ext>
            </a:extLst>
          </p:cNvPr>
          <p:cNvSpPr>
            <a:spLocks noGrp="1"/>
          </p:cNvSpPr>
          <p:nvPr>
            <p:ph type="sldNum" sz="quarter" idx="12"/>
          </p:nvPr>
        </p:nvSpPr>
        <p:spPr/>
        <p:txBody>
          <a:body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2621483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BA7CB"/>
            </a:gs>
            <a:gs pos="75000">
              <a:srgbClr val="C7B5DB"/>
            </a:gs>
            <a:gs pos="35000">
              <a:srgbClr val="E3AED3"/>
            </a:gs>
            <a:gs pos="100000">
              <a:srgbClr val="7A66DF"/>
            </a:gs>
          </a:gsLst>
          <a:lin ang="0" scaled="1"/>
          <a:tileRect/>
        </a:gra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70A1D40-84AC-4D08-A11E-5C963EED3E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9FF37C2-0401-4302-9D26-AB4222F682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C85F778-ECBE-4009-AA74-4E537AEAB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D71CA7-2499-4BEE-A6CB-77B4E302AA82}" type="datetimeFigureOut">
              <a:rPr lang="zh-TW" altLang="en-US" smtClean="0"/>
              <a:t>2020/7/16</a:t>
            </a:fld>
            <a:endParaRPr lang="zh-TW" altLang="en-US"/>
          </a:p>
        </p:txBody>
      </p:sp>
      <p:sp>
        <p:nvSpPr>
          <p:cNvPr id="5" name="頁尾版面配置區 4">
            <a:extLst>
              <a:ext uri="{FF2B5EF4-FFF2-40B4-BE49-F238E27FC236}">
                <a16:creationId xmlns:a16="http://schemas.microsoft.com/office/drawing/2014/main" id="{56830947-524F-46F1-A82E-A9CDDFC8CD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8B9F02B-22B4-4B89-A5DD-A13EC22EE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4234C-C871-4471-A840-4F6492D9462F}" type="slidenum">
              <a:rPr lang="zh-TW" altLang="en-US" smtClean="0"/>
              <a:t>‹#›</a:t>
            </a:fld>
            <a:endParaRPr lang="zh-TW" altLang="en-US"/>
          </a:p>
        </p:txBody>
      </p:sp>
    </p:spTree>
    <p:extLst>
      <p:ext uri="{BB962C8B-B14F-4D97-AF65-F5344CB8AC3E}">
        <p14:creationId xmlns:p14="http://schemas.microsoft.com/office/powerpoint/2010/main" val="3801981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drive.google.com/file/d/1h5zIoptQYiF45ucqNfiwqwFpIH5mCpJ9/vie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0FFBB9-444B-4FE2-B743-9DB33A20BD77}"/>
              </a:ext>
            </a:extLst>
          </p:cNvPr>
          <p:cNvSpPr>
            <a:spLocks noGrp="1"/>
          </p:cNvSpPr>
          <p:nvPr>
            <p:ph type="ctrTitle"/>
          </p:nvPr>
        </p:nvSpPr>
        <p:spPr/>
        <p:txBody>
          <a:bodyPr/>
          <a:lstStyle/>
          <a:p>
            <a:endParaRPr lang="zh-TW" altLang="en-US" dirty="0"/>
          </a:p>
        </p:txBody>
      </p:sp>
      <p:sp>
        <p:nvSpPr>
          <p:cNvPr id="3" name="副標題 2">
            <a:extLst>
              <a:ext uri="{FF2B5EF4-FFF2-40B4-BE49-F238E27FC236}">
                <a16:creationId xmlns:a16="http://schemas.microsoft.com/office/drawing/2014/main" id="{18C7CBD6-AC8E-4DFD-BC83-3584F8F939C1}"/>
              </a:ext>
            </a:extLst>
          </p:cNvPr>
          <p:cNvSpPr>
            <a:spLocks noGrp="1"/>
          </p:cNvSpPr>
          <p:nvPr>
            <p:ph type="subTitle" idx="1"/>
          </p:nvPr>
        </p:nvSpPr>
        <p:spPr/>
        <p:txBody>
          <a:bodyPr/>
          <a:lstStyle/>
          <a:p>
            <a:endParaRPr lang="zh-TW" altLang="en-US"/>
          </a:p>
        </p:txBody>
      </p:sp>
      <p:pic>
        <p:nvPicPr>
          <p:cNvPr id="6" name="圖片 5">
            <a:extLst>
              <a:ext uri="{FF2B5EF4-FFF2-40B4-BE49-F238E27FC236}">
                <a16:creationId xmlns:a16="http://schemas.microsoft.com/office/drawing/2014/main" id="{4CDDD347-4BF0-4053-9044-45919D962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3" y="0"/>
            <a:ext cx="12219154" cy="6858000"/>
          </a:xfrm>
          <a:prstGeom prst="rect">
            <a:avLst/>
          </a:prstGeom>
        </p:spPr>
      </p:pic>
      <p:pic>
        <p:nvPicPr>
          <p:cNvPr id="1026" name="Picture 2" descr="Blue Pink Low Poly Background Design">
            <a:extLst>
              <a:ext uri="{FF2B5EF4-FFF2-40B4-BE49-F238E27FC236}">
                <a16:creationId xmlns:a16="http://schemas.microsoft.com/office/drawing/2014/main" id="{A72292A5-2069-4B8C-8450-F3DC7F87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0933" y="4298218"/>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框架 30">
            <a:extLst>
              <a:ext uri="{FF2B5EF4-FFF2-40B4-BE49-F238E27FC236}">
                <a16:creationId xmlns:a16="http://schemas.microsoft.com/office/drawing/2014/main" id="{0432308C-7A32-4212-AED7-EB2C6F88AFBC}"/>
              </a:ext>
            </a:extLst>
          </p:cNvPr>
          <p:cNvSpPr/>
          <p:nvPr/>
        </p:nvSpPr>
        <p:spPr>
          <a:xfrm>
            <a:off x="6152540" y="357188"/>
            <a:ext cx="5799888" cy="6305550"/>
          </a:xfrm>
          <a:prstGeom prst="frame">
            <a:avLst>
              <a:gd name="adj1" fmla="val 8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矩形: 圓角 31">
            <a:extLst>
              <a:ext uri="{FF2B5EF4-FFF2-40B4-BE49-F238E27FC236}">
                <a16:creationId xmlns:a16="http://schemas.microsoft.com/office/drawing/2014/main" id="{18AFC9F8-98C8-447D-BF8F-16077878A9E1}"/>
              </a:ext>
            </a:extLst>
          </p:cNvPr>
          <p:cNvSpPr/>
          <p:nvPr/>
        </p:nvSpPr>
        <p:spPr>
          <a:xfrm>
            <a:off x="6359838" y="473869"/>
            <a:ext cx="5317832" cy="5910262"/>
          </a:xfrm>
          <a:prstGeom prst="roundRect">
            <a:avLst/>
          </a:prstGeom>
          <a:solidFill>
            <a:srgbClr val="17195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3FF32F6-4CEF-415D-8EE9-1D7C597D4438}"/>
              </a:ext>
            </a:extLst>
          </p:cNvPr>
          <p:cNvSpPr txBox="1"/>
          <p:nvPr/>
        </p:nvSpPr>
        <p:spPr>
          <a:xfrm>
            <a:off x="7336025" y="927101"/>
            <a:ext cx="3836810" cy="3785652"/>
          </a:xfrm>
          <a:prstGeom prst="rect">
            <a:avLst/>
          </a:prstGeom>
          <a:noFill/>
        </p:spPr>
        <p:txBody>
          <a:bodyPr wrap="square" rtlCol="0">
            <a:spAutoFit/>
          </a:bodyPr>
          <a:lstStyle/>
          <a:p>
            <a:pPr algn="ctr"/>
            <a:r>
              <a:rPr lang="zh-TW" altLang="en-US" sz="60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未來</a:t>
            </a:r>
            <a:r>
              <a:rPr lang="en-US" altLang="zh-TW" sz="60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50</a:t>
            </a:r>
            <a:r>
              <a:rPr lang="zh-TW" altLang="en-US" sz="60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年</a:t>
            </a:r>
            <a:endParaRPr lang="en-US" altLang="zh-TW" sz="60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a:p>
            <a:pPr algn="ctr"/>
            <a:endParaRPr lang="en-US" altLang="zh-TW" sz="60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a:p>
            <a:pPr algn="ctr"/>
            <a:r>
              <a:rPr lang="zh-TW" altLang="en-US" sz="60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科技趨勢關鍵字</a:t>
            </a:r>
          </a:p>
        </p:txBody>
      </p:sp>
      <p:sp>
        <p:nvSpPr>
          <p:cNvPr id="10" name="文字方塊 9">
            <a:extLst>
              <a:ext uri="{FF2B5EF4-FFF2-40B4-BE49-F238E27FC236}">
                <a16:creationId xmlns:a16="http://schemas.microsoft.com/office/drawing/2014/main" id="{7E0AA0CD-C467-4CCC-A6EA-795A25EC30E8}"/>
              </a:ext>
            </a:extLst>
          </p:cNvPr>
          <p:cNvSpPr txBox="1"/>
          <p:nvPr/>
        </p:nvSpPr>
        <p:spPr>
          <a:xfrm>
            <a:off x="118752" y="5853624"/>
            <a:ext cx="5779459" cy="369332"/>
          </a:xfrm>
          <a:prstGeom prst="rect">
            <a:avLst/>
          </a:prstGeom>
          <a:noFill/>
        </p:spPr>
        <p:txBody>
          <a:bodyPr wrap="square">
            <a:spAutoFit/>
          </a:bodyPr>
          <a:lstStyle/>
          <a:p>
            <a:r>
              <a:rPr lang="en-US" altLang="zh-TW" dirty="0">
                <a:solidFill>
                  <a:schemeClr val="bg1"/>
                </a:solidFill>
              </a:rPr>
              <a:t>https://mp.weixin.qq.com/s/AkQ5MtfCPW4FgSIjUzmG8Q</a:t>
            </a:r>
            <a:endParaRPr lang="zh-TW" altLang="en-US" dirty="0">
              <a:solidFill>
                <a:schemeClr val="bg1"/>
              </a:solidFill>
            </a:endParaRPr>
          </a:p>
        </p:txBody>
      </p:sp>
      <p:sp>
        <p:nvSpPr>
          <p:cNvPr id="5" name="文字方塊 4">
            <a:extLst>
              <a:ext uri="{FF2B5EF4-FFF2-40B4-BE49-F238E27FC236}">
                <a16:creationId xmlns:a16="http://schemas.microsoft.com/office/drawing/2014/main" id="{8EC146C3-CD88-4378-858D-7B7C1AA4EFA4}"/>
              </a:ext>
            </a:extLst>
          </p:cNvPr>
          <p:cNvSpPr txBox="1"/>
          <p:nvPr/>
        </p:nvSpPr>
        <p:spPr>
          <a:xfrm>
            <a:off x="6697157" y="4867443"/>
            <a:ext cx="4643194" cy="1323439"/>
          </a:xfrm>
          <a:prstGeom prst="rect">
            <a:avLst/>
          </a:prstGeom>
          <a:noFill/>
        </p:spPr>
        <p:txBody>
          <a:bodyPr wrap="none" rtlCol="0">
            <a:spAutoFit/>
          </a:bodyPr>
          <a:lstStyle/>
          <a:p>
            <a:r>
              <a:rPr lang="zh-TW" altLang="en-US" sz="4000" dirty="0">
                <a:solidFill>
                  <a:schemeClr val="bg1"/>
                </a:solidFill>
              </a:rPr>
              <a:t>謝坤達</a:t>
            </a:r>
            <a:endParaRPr lang="en-US" altLang="zh-TW" sz="4000" dirty="0">
              <a:solidFill>
                <a:schemeClr val="bg1"/>
              </a:solidFill>
            </a:endParaRPr>
          </a:p>
          <a:p>
            <a:r>
              <a:rPr lang="en-US" altLang="zh-TW" sz="4000" dirty="0">
                <a:solidFill>
                  <a:schemeClr val="bg1"/>
                </a:solidFill>
              </a:rPr>
              <a:t>jumbokh@gmail.com</a:t>
            </a:r>
            <a:endParaRPr lang="zh-TW" altLang="en-US" sz="4000" dirty="0">
              <a:solidFill>
                <a:schemeClr val="bg1"/>
              </a:solidFill>
            </a:endParaRPr>
          </a:p>
        </p:txBody>
      </p:sp>
    </p:spTree>
    <p:extLst>
      <p:ext uri="{BB962C8B-B14F-4D97-AF65-F5344CB8AC3E}">
        <p14:creationId xmlns:p14="http://schemas.microsoft.com/office/powerpoint/2010/main" val="2481503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B3237527-FA0C-4FD9-96CC-5E899B3C9F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769" y="488474"/>
            <a:ext cx="8096461" cy="6072346"/>
          </a:xfrm>
        </p:spPr>
      </p:pic>
    </p:spTree>
    <p:extLst>
      <p:ext uri="{BB962C8B-B14F-4D97-AF65-F5344CB8AC3E}">
        <p14:creationId xmlns:p14="http://schemas.microsoft.com/office/powerpoint/2010/main" val="2134306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187981-D9DF-440A-A45E-0B4CA47D5D72}"/>
              </a:ext>
            </a:extLst>
          </p:cNvPr>
          <p:cNvSpPr>
            <a:spLocks noGrp="1"/>
          </p:cNvSpPr>
          <p:nvPr>
            <p:ph type="title"/>
          </p:nvPr>
        </p:nvSpPr>
        <p:spPr/>
        <p:txBody>
          <a:bodyPr>
            <a:normAutofit/>
          </a:bodyPr>
          <a:lstStyle/>
          <a:p>
            <a:pPr algn="ctr"/>
            <a:r>
              <a:rPr lang="en-US" altLang="zh-TW" dirty="0">
                <a:hlinkClick r:id="rId2"/>
              </a:rPr>
              <a:t>AI CUP - </a:t>
            </a:r>
            <a:r>
              <a:rPr lang="zh-TW" altLang="en-US" dirty="0">
                <a:hlinkClick r:id="rId2"/>
              </a:rPr>
              <a:t>愛文芒果影像辨識競賽</a:t>
            </a:r>
            <a:endParaRPr lang="zh-TW" altLang="en-US" dirty="0"/>
          </a:p>
        </p:txBody>
      </p:sp>
      <p:pic>
        <p:nvPicPr>
          <p:cNvPr id="2050" name="Picture 2" descr="cover photo, 圖像裡可能有天空、戶外、文字和大自然">
            <a:extLst>
              <a:ext uri="{FF2B5EF4-FFF2-40B4-BE49-F238E27FC236}">
                <a16:creationId xmlns:a16="http://schemas.microsoft.com/office/drawing/2014/main" id="{0E65A0A4-5906-4120-B85F-3EB1C2671E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58720" y="2091676"/>
            <a:ext cx="8160903" cy="425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1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1FE0CB-5C7C-4554-ABD0-5D54E19D198D}"/>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216EE97E-D29C-45BF-881E-B37FB59EEA5F}"/>
              </a:ext>
            </a:extLst>
          </p:cNvPr>
          <p:cNvPicPr>
            <a:picLocks noGrp="1" noChangeAspect="1"/>
          </p:cNvPicPr>
          <p:nvPr>
            <p:ph idx="1"/>
          </p:nvPr>
        </p:nvPicPr>
        <p:blipFill>
          <a:blip r:embed="rId2"/>
          <a:stretch>
            <a:fillRect/>
          </a:stretch>
        </p:blipFill>
        <p:spPr>
          <a:xfrm>
            <a:off x="1772207" y="2447925"/>
            <a:ext cx="9581593" cy="3124994"/>
          </a:xfrm>
          <a:prstGeom prst="rect">
            <a:avLst/>
          </a:prstGeom>
        </p:spPr>
      </p:pic>
    </p:spTree>
    <p:extLst>
      <p:ext uri="{BB962C8B-B14F-4D97-AF65-F5344CB8AC3E}">
        <p14:creationId xmlns:p14="http://schemas.microsoft.com/office/powerpoint/2010/main" val="2341716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Pink Low Poly Background Design">
            <a:extLst>
              <a:ext uri="{FF2B5EF4-FFF2-40B4-BE49-F238E27FC236}">
                <a16:creationId xmlns:a16="http://schemas.microsoft.com/office/drawing/2014/main" id="{A72292A5-2069-4B8C-8450-F3DC7F87E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0933" y="4298218"/>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框架 30">
            <a:extLst>
              <a:ext uri="{FF2B5EF4-FFF2-40B4-BE49-F238E27FC236}">
                <a16:creationId xmlns:a16="http://schemas.microsoft.com/office/drawing/2014/main" id="{0432308C-7A32-4212-AED7-EB2C6F88AFBC}"/>
              </a:ext>
            </a:extLst>
          </p:cNvPr>
          <p:cNvSpPr/>
          <p:nvPr/>
        </p:nvSpPr>
        <p:spPr>
          <a:xfrm>
            <a:off x="6152540" y="357188"/>
            <a:ext cx="5799888" cy="6305550"/>
          </a:xfrm>
          <a:prstGeom prst="frame">
            <a:avLst>
              <a:gd name="adj1" fmla="val 8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矩形: 圓角 31">
            <a:extLst>
              <a:ext uri="{FF2B5EF4-FFF2-40B4-BE49-F238E27FC236}">
                <a16:creationId xmlns:a16="http://schemas.microsoft.com/office/drawing/2014/main" id="{18AFC9F8-98C8-447D-BF8F-16077878A9E1}"/>
              </a:ext>
            </a:extLst>
          </p:cNvPr>
          <p:cNvSpPr/>
          <p:nvPr/>
        </p:nvSpPr>
        <p:spPr>
          <a:xfrm>
            <a:off x="6359838" y="473869"/>
            <a:ext cx="5317832" cy="5910262"/>
          </a:xfrm>
          <a:prstGeom prst="roundRect">
            <a:avLst/>
          </a:prstGeom>
          <a:solidFill>
            <a:srgbClr val="17195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3FF32F6-4CEF-415D-8EE9-1D7C597D4438}"/>
              </a:ext>
            </a:extLst>
          </p:cNvPr>
          <p:cNvSpPr txBox="1"/>
          <p:nvPr/>
        </p:nvSpPr>
        <p:spPr>
          <a:xfrm>
            <a:off x="6569029" y="1654352"/>
            <a:ext cx="5383399"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資料通訊技術</a:t>
            </a:r>
          </a:p>
        </p:txBody>
      </p:sp>
      <p:sp>
        <p:nvSpPr>
          <p:cNvPr id="9" name="文字方塊 8">
            <a:extLst>
              <a:ext uri="{FF2B5EF4-FFF2-40B4-BE49-F238E27FC236}">
                <a16:creationId xmlns:a16="http://schemas.microsoft.com/office/drawing/2014/main" id="{486FB05E-355A-47D7-BECD-61DC1A3E279C}"/>
              </a:ext>
            </a:extLst>
          </p:cNvPr>
          <p:cNvSpPr txBox="1"/>
          <p:nvPr/>
        </p:nvSpPr>
        <p:spPr>
          <a:xfrm>
            <a:off x="5374519" y="2981032"/>
            <a:ext cx="3836810"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自動化</a:t>
            </a:r>
          </a:p>
        </p:txBody>
      </p:sp>
      <p:sp>
        <p:nvSpPr>
          <p:cNvPr id="10" name="文字方塊 9">
            <a:extLst>
              <a:ext uri="{FF2B5EF4-FFF2-40B4-BE49-F238E27FC236}">
                <a16:creationId xmlns:a16="http://schemas.microsoft.com/office/drawing/2014/main" id="{336CFAB0-91D4-4805-801D-A674DED5AC99}"/>
              </a:ext>
            </a:extLst>
          </p:cNvPr>
          <p:cNvSpPr txBox="1"/>
          <p:nvPr/>
        </p:nvSpPr>
        <p:spPr>
          <a:xfrm>
            <a:off x="8845021" y="2925489"/>
            <a:ext cx="3836810" cy="646331"/>
          </a:xfrm>
          <a:prstGeom prst="rect">
            <a:avLst/>
          </a:prstGeom>
          <a:noFill/>
        </p:spPr>
        <p:txBody>
          <a:bodyPr wrap="square" rtlCol="0">
            <a:spAutoFit/>
          </a:bodyPr>
          <a:lstStyle/>
          <a:p>
            <a:pPr algn="ctr"/>
            <a:r>
              <a:rPr lang="en-US" altLang="zh-TW"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BIG DATA</a:t>
            </a:r>
            <a:endPar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p:txBody>
      </p:sp>
      <p:sp>
        <p:nvSpPr>
          <p:cNvPr id="4" name="等腰三角形 3">
            <a:extLst>
              <a:ext uri="{FF2B5EF4-FFF2-40B4-BE49-F238E27FC236}">
                <a16:creationId xmlns:a16="http://schemas.microsoft.com/office/drawing/2014/main" id="{4E898335-C3A4-4D60-9FEF-DA620D5D1D10}"/>
              </a:ext>
            </a:extLst>
          </p:cNvPr>
          <p:cNvSpPr/>
          <p:nvPr/>
        </p:nvSpPr>
        <p:spPr>
          <a:xfrm>
            <a:off x="8294860" y="2363400"/>
            <a:ext cx="1447787" cy="1093422"/>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DEC62120-F600-4322-B1BC-03D4FF4785A2}"/>
              </a:ext>
            </a:extLst>
          </p:cNvPr>
          <p:cNvSpPr txBox="1"/>
          <p:nvPr/>
        </p:nvSpPr>
        <p:spPr>
          <a:xfrm>
            <a:off x="7261352" y="734139"/>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智慧城市</a:t>
            </a:r>
          </a:p>
        </p:txBody>
      </p:sp>
      <p:sp>
        <p:nvSpPr>
          <p:cNvPr id="5" name="箭號: 向右 4">
            <a:extLst>
              <a:ext uri="{FF2B5EF4-FFF2-40B4-BE49-F238E27FC236}">
                <a16:creationId xmlns:a16="http://schemas.microsoft.com/office/drawing/2014/main" id="{42733BAA-D537-475E-BF6F-F66028F68002}"/>
              </a:ext>
            </a:extLst>
          </p:cNvPr>
          <p:cNvSpPr/>
          <p:nvPr/>
        </p:nvSpPr>
        <p:spPr>
          <a:xfrm>
            <a:off x="7032028" y="3853849"/>
            <a:ext cx="521792" cy="526668"/>
          </a:xfrm>
          <a:prstGeom prst="rightArrow">
            <a:avLst>
              <a:gd name="adj1" fmla="val 44272"/>
              <a:gd name="adj2" fmla="val 5967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3DC5626-4CEF-435F-BF98-64110DEE555A}"/>
              </a:ext>
            </a:extLst>
          </p:cNvPr>
          <p:cNvSpPr txBox="1"/>
          <p:nvPr/>
        </p:nvSpPr>
        <p:spPr>
          <a:xfrm>
            <a:off x="7479545" y="3842683"/>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智慧電網</a:t>
            </a:r>
          </a:p>
        </p:txBody>
      </p:sp>
      <p:pic>
        <p:nvPicPr>
          <p:cNvPr id="2" name="圖片 1">
            <a:extLst>
              <a:ext uri="{FF2B5EF4-FFF2-40B4-BE49-F238E27FC236}">
                <a16:creationId xmlns:a16="http://schemas.microsoft.com/office/drawing/2014/main" id="{354759E1-A527-4C31-BB60-3ED7E1C78355}"/>
              </a:ext>
            </a:extLst>
          </p:cNvPr>
          <p:cNvPicPr>
            <a:picLocks noChangeAspect="1"/>
          </p:cNvPicPr>
          <p:nvPr/>
        </p:nvPicPr>
        <p:blipFill>
          <a:blip r:embed="rId3"/>
          <a:stretch>
            <a:fillRect/>
          </a:stretch>
        </p:blipFill>
        <p:spPr>
          <a:xfrm>
            <a:off x="109751" y="357187"/>
            <a:ext cx="5932434" cy="6305549"/>
          </a:xfrm>
          <a:prstGeom prst="rect">
            <a:avLst/>
          </a:prstGeom>
        </p:spPr>
      </p:pic>
    </p:spTree>
    <p:extLst>
      <p:ext uri="{BB962C8B-B14F-4D97-AF65-F5344CB8AC3E}">
        <p14:creationId xmlns:p14="http://schemas.microsoft.com/office/powerpoint/2010/main" val="3220831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
            <a:ext cx="12192000" cy="6858001"/>
          </a:xfrm>
          <a:prstGeom prst="rect">
            <a:avLst/>
          </a:prstGeom>
          <a:noFill/>
          <a:ln w="25400">
            <a:solidFill>
              <a:schemeClr val="tx1">
                <a:alpha val="70195"/>
              </a:schemeClr>
            </a:solidFill>
            <a:miter lim="800000"/>
            <a:headEnd/>
            <a:tailEnd/>
          </a:ln>
          <a:extLst>
            <a:ext uri="{909E8E84-426E-40DD-AFC4-6F175D3DCCD1}">
              <a14:hiddenFill xmlns:a14="http://schemas.microsoft.com/office/drawing/2010/main">
                <a:solidFill>
                  <a:srgbClr val="FFFFFF">
                    <a:alpha val="70195"/>
                  </a:srgbClr>
                </a:solidFill>
              </a14:hiddenFill>
            </a:ext>
          </a:extLst>
        </p:spPr>
      </p:pic>
      <p:sp>
        <p:nvSpPr>
          <p:cNvPr id="2" name="标题 1"/>
          <p:cNvSpPr>
            <a:spLocks noGrp="1"/>
          </p:cNvSpPr>
          <p:nvPr>
            <p:ph type="title"/>
          </p:nvPr>
        </p:nvSpPr>
        <p:spPr>
          <a:xfrm>
            <a:off x="1294577" y="5720889"/>
            <a:ext cx="10972800" cy="1143000"/>
          </a:xfrm>
        </p:spPr>
        <p:txBody>
          <a:bodyPr/>
          <a:lstStyle/>
          <a:p>
            <a:r>
              <a:rPr lang="zh-CN" altLang="en-US" dirty="0"/>
              <a:t>园区范围</a:t>
            </a:r>
          </a:p>
        </p:txBody>
      </p:sp>
      <p:sp>
        <p:nvSpPr>
          <p:cNvPr id="5" name="Rectangle 4"/>
          <p:cNvSpPr>
            <a:spLocks/>
          </p:cNvSpPr>
          <p:nvPr/>
        </p:nvSpPr>
        <p:spPr bwMode="auto">
          <a:xfrm>
            <a:off x="4252517" y="3911547"/>
            <a:ext cx="1449387" cy="246221"/>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wrap="square" lIns="0" tIns="0" rIns="54187" bIns="0">
            <a:spAutoFit/>
          </a:bodyPr>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dirty="0">
                <a:solidFill>
                  <a:srgbClr val="FFFEFE"/>
                </a:solidFill>
                <a:latin typeface="FZLanTingHei-L-GBK" charset="0"/>
                <a:ea typeface="宋体" charset="-122"/>
                <a:sym typeface="FZLanTingHei-L-GBK" charset="0"/>
              </a:rPr>
              <a:t>综合运营平台</a:t>
            </a:r>
          </a:p>
        </p:txBody>
      </p:sp>
      <p:sp>
        <p:nvSpPr>
          <p:cNvPr id="6" name="Rectangle 5"/>
          <p:cNvSpPr>
            <a:spLocks/>
          </p:cNvSpPr>
          <p:nvPr/>
        </p:nvSpPr>
        <p:spPr bwMode="auto">
          <a:xfrm>
            <a:off x="1858356" y="3534429"/>
            <a:ext cx="991393" cy="246221"/>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wrap="square" lIns="0" tIns="0" rIns="54187" bIns="0">
            <a:spAutoFit/>
          </a:bodyPr>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dirty="0">
                <a:solidFill>
                  <a:srgbClr val="FFFEFE"/>
                </a:solidFill>
                <a:latin typeface="FZLanTingHei-L-GBK" charset="0"/>
                <a:ea typeface="宋体" charset="-122"/>
                <a:sym typeface="FZLanTingHei-L-GBK" charset="0"/>
              </a:rPr>
              <a:t>智慧交通</a:t>
            </a:r>
          </a:p>
        </p:txBody>
      </p:sp>
      <p:sp>
        <p:nvSpPr>
          <p:cNvPr id="7" name="Rectangle 6"/>
          <p:cNvSpPr>
            <a:spLocks/>
          </p:cNvSpPr>
          <p:nvPr/>
        </p:nvSpPr>
        <p:spPr bwMode="auto">
          <a:xfrm>
            <a:off x="1726665" y="2072095"/>
            <a:ext cx="992187" cy="246221"/>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wrap="square" lIns="0" tIns="0" rIns="54187" bIns="0">
            <a:spAutoFit/>
          </a:bodyPr>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a:solidFill>
                  <a:srgbClr val="FFFEFE"/>
                </a:solidFill>
                <a:latin typeface="FZLanTingHei-L-GBK" charset="0"/>
                <a:ea typeface="宋体" charset="-122"/>
                <a:sym typeface="FZLanTingHei-L-GBK" charset="0"/>
              </a:rPr>
              <a:t>智慧能源</a:t>
            </a:r>
          </a:p>
        </p:txBody>
      </p:sp>
      <p:sp>
        <p:nvSpPr>
          <p:cNvPr id="8" name="Rectangle 7"/>
          <p:cNvSpPr>
            <a:spLocks/>
          </p:cNvSpPr>
          <p:nvPr/>
        </p:nvSpPr>
        <p:spPr bwMode="auto">
          <a:xfrm>
            <a:off x="3695733" y="1220755"/>
            <a:ext cx="1103184" cy="246221"/>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wrap="square" lIns="0" tIns="0" rIns="54187" bIns="0">
            <a:spAutoFit/>
          </a:bodyPr>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dirty="0">
                <a:solidFill>
                  <a:srgbClr val="FFFEFE"/>
                </a:solidFill>
                <a:latin typeface="FZLanTingHei-L-GBK" charset="0"/>
                <a:ea typeface="宋体" charset="-122"/>
                <a:sym typeface="FZLanTingHei-L-GBK" charset="0"/>
              </a:rPr>
              <a:t>医疗卫生</a:t>
            </a:r>
          </a:p>
        </p:txBody>
      </p:sp>
      <p:sp>
        <p:nvSpPr>
          <p:cNvPr id="9" name="Rectangle 8"/>
          <p:cNvSpPr>
            <a:spLocks/>
          </p:cNvSpPr>
          <p:nvPr/>
        </p:nvSpPr>
        <p:spPr bwMode="auto">
          <a:xfrm>
            <a:off x="5486717" y="1038395"/>
            <a:ext cx="992187" cy="246221"/>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wrap="square" lIns="0" tIns="0" rIns="54187" bIns="0">
            <a:spAutoFit/>
          </a:bodyPr>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dirty="0">
                <a:solidFill>
                  <a:srgbClr val="FFFEFE"/>
                </a:solidFill>
                <a:latin typeface="FZLanTingHei-L-GBK" charset="0"/>
                <a:ea typeface="宋体" charset="-122"/>
                <a:sym typeface="FZLanTingHei-L-GBK" charset="0"/>
              </a:rPr>
              <a:t>生态建筑</a:t>
            </a:r>
          </a:p>
        </p:txBody>
      </p:sp>
      <p:sp>
        <p:nvSpPr>
          <p:cNvPr id="10" name="Rectangle 9"/>
          <p:cNvSpPr>
            <a:spLocks/>
          </p:cNvSpPr>
          <p:nvPr/>
        </p:nvSpPr>
        <p:spPr bwMode="auto">
          <a:xfrm>
            <a:off x="6771879" y="1007881"/>
            <a:ext cx="992187" cy="246221"/>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wrap="square" lIns="0" tIns="0" rIns="54187" bIns="0">
            <a:spAutoFit/>
          </a:bodyPr>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dirty="0">
                <a:solidFill>
                  <a:srgbClr val="FFFEFE"/>
                </a:solidFill>
                <a:latin typeface="FZLanTingHei-L-GBK" charset="0"/>
                <a:ea typeface="宋体" charset="-122"/>
                <a:sym typeface="FZLanTingHei-L-GBK" charset="0"/>
              </a:rPr>
              <a:t>智慧教育</a:t>
            </a:r>
          </a:p>
        </p:txBody>
      </p:sp>
      <p:sp>
        <p:nvSpPr>
          <p:cNvPr id="11" name="Rectangle 10"/>
          <p:cNvSpPr>
            <a:spLocks/>
          </p:cNvSpPr>
          <p:nvPr/>
        </p:nvSpPr>
        <p:spPr bwMode="auto">
          <a:xfrm>
            <a:off x="8626086" y="1284617"/>
            <a:ext cx="926297" cy="246221"/>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wrap="square" lIns="0" tIns="0" rIns="54187" bIns="0">
            <a:spAutoFit/>
          </a:bodyPr>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dirty="0">
                <a:solidFill>
                  <a:srgbClr val="FFFEFE"/>
                </a:solidFill>
                <a:latin typeface="FZLanTingHei-L-GBK" charset="0"/>
                <a:ea typeface="宋体" charset="-122"/>
                <a:sym typeface="FZLanTingHei-L-GBK" charset="0"/>
              </a:rPr>
              <a:t>电子政务</a:t>
            </a:r>
          </a:p>
        </p:txBody>
      </p:sp>
      <p:sp>
        <p:nvSpPr>
          <p:cNvPr id="12" name="Rectangle 11"/>
          <p:cNvSpPr>
            <a:spLocks/>
          </p:cNvSpPr>
          <p:nvPr/>
        </p:nvSpPr>
        <p:spPr bwMode="auto">
          <a:xfrm>
            <a:off x="8192195" y="3411318"/>
            <a:ext cx="992187" cy="246221"/>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wrap="square" lIns="0" tIns="0" rIns="54187" bIns="0">
            <a:spAutoFit/>
          </a:bodyPr>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dirty="0">
                <a:solidFill>
                  <a:srgbClr val="FFFEFE"/>
                </a:solidFill>
                <a:latin typeface="FZLanTingHei-L-GBK" charset="0"/>
                <a:ea typeface="宋体" charset="-122"/>
                <a:sym typeface="FZLanTingHei-L-GBK" charset="0"/>
              </a:rPr>
              <a:t>智慧社区</a:t>
            </a:r>
          </a:p>
        </p:txBody>
      </p:sp>
      <p:sp>
        <p:nvSpPr>
          <p:cNvPr id="13" name="Rectangle 12"/>
          <p:cNvSpPr>
            <a:spLocks/>
          </p:cNvSpPr>
          <p:nvPr/>
        </p:nvSpPr>
        <p:spPr bwMode="auto">
          <a:xfrm>
            <a:off x="8996759" y="2265672"/>
            <a:ext cx="1270000" cy="355600"/>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54187" bIns="0"/>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dirty="0">
                <a:solidFill>
                  <a:srgbClr val="FFFEFE"/>
                </a:solidFill>
                <a:latin typeface="FZLanTingHei-L-GBK" charset="0"/>
                <a:ea typeface="宋体" charset="-122"/>
                <a:sym typeface="FZLanTingHei-L-GBK" charset="0"/>
              </a:rPr>
              <a:t>智慧家居</a:t>
            </a:r>
          </a:p>
        </p:txBody>
      </p:sp>
      <p:sp>
        <p:nvSpPr>
          <p:cNvPr id="14" name="Line 13"/>
          <p:cNvSpPr>
            <a:spLocks noChangeShapeType="1"/>
          </p:cNvSpPr>
          <p:nvPr/>
        </p:nvSpPr>
        <p:spPr bwMode="auto">
          <a:xfrm flipH="1">
            <a:off x="5039882" y="4197085"/>
            <a:ext cx="1" cy="673820"/>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
        <p:nvSpPr>
          <p:cNvPr id="15" name="Line 14"/>
          <p:cNvSpPr>
            <a:spLocks noChangeShapeType="1"/>
          </p:cNvSpPr>
          <p:nvPr/>
        </p:nvSpPr>
        <p:spPr bwMode="auto">
          <a:xfrm flipH="1">
            <a:off x="8688289" y="3702473"/>
            <a:ext cx="79375" cy="664368"/>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
        <p:nvSpPr>
          <p:cNvPr id="16" name="Line 16"/>
          <p:cNvSpPr>
            <a:spLocks noChangeShapeType="1"/>
          </p:cNvSpPr>
          <p:nvPr/>
        </p:nvSpPr>
        <p:spPr bwMode="auto">
          <a:xfrm>
            <a:off x="2354052" y="3690093"/>
            <a:ext cx="147637" cy="642937"/>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
        <p:nvSpPr>
          <p:cNvPr id="17" name="Line 17"/>
          <p:cNvSpPr>
            <a:spLocks noChangeShapeType="1"/>
          </p:cNvSpPr>
          <p:nvPr/>
        </p:nvSpPr>
        <p:spPr bwMode="auto">
          <a:xfrm>
            <a:off x="2149337" y="2302508"/>
            <a:ext cx="146844" cy="642145"/>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
        <p:nvSpPr>
          <p:cNvPr id="18" name="Line 18"/>
          <p:cNvSpPr>
            <a:spLocks noChangeShapeType="1"/>
          </p:cNvSpPr>
          <p:nvPr/>
        </p:nvSpPr>
        <p:spPr bwMode="auto">
          <a:xfrm flipH="1">
            <a:off x="8727975" y="1530837"/>
            <a:ext cx="79375" cy="664368"/>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
        <p:nvSpPr>
          <p:cNvPr id="19" name="Line 19"/>
          <p:cNvSpPr>
            <a:spLocks noChangeShapeType="1"/>
          </p:cNvSpPr>
          <p:nvPr/>
        </p:nvSpPr>
        <p:spPr bwMode="auto">
          <a:xfrm>
            <a:off x="4175753" y="1407727"/>
            <a:ext cx="43657" cy="644540"/>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
        <p:nvSpPr>
          <p:cNvPr id="20" name="Line 20"/>
          <p:cNvSpPr>
            <a:spLocks noChangeShapeType="1"/>
          </p:cNvSpPr>
          <p:nvPr/>
        </p:nvSpPr>
        <p:spPr bwMode="auto">
          <a:xfrm flipH="1">
            <a:off x="7248129" y="1305426"/>
            <a:ext cx="19844" cy="341321"/>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
        <p:nvSpPr>
          <p:cNvPr id="21" name="Line 21"/>
          <p:cNvSpPr>
            <a:spLocks noChangeShapeType="1"/>
          </p:cNvSpPr>
          <p:nvPr/>
        </p:nvSpPr>
        <p:spPr bwMode="auto">
          <a:xfrm>
            <a:off x="5979637" y="1322143"/>
            <a:ext cx="3175" cy="347669"/>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
        <p:nvSpPr>
          <p:cNvPr id="22" name="Line 22"/>
          <p:cNvSpPr>
            <a:spLocks noChangeShapeType="1"/>
          </p:cNvSpPr>
          <p:nvPr/>
        </p:nvSpPr>
        <p:spPr bwMode="auto">
          <a:xfrm flipH="1">
            <a:off x="9552385" y="2612468"/>
            <a:ext cx="79375" cy="664368"/>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
        <p:nvSpPr>
          <p:cNvPr id="23" name="Rectangle 7"/>
          <p:cNvSpPr>
            <a:spLocks/>
          </p:cNvSpPr>
          <p:nvPr/>
        </p:nvSpPr>
        <p:spPr bwMode="auto">
          <a:xfrm>
            <a:off x="2927648" y="3717033"/>
            <a:ext cx="1056117" cy="246221"/>
          </a:xfrm>
          <a:prstGeom prst="rect">
            <a:avLst/>
          </a:prstGeom>
          <a:solidFill>
            <a:srgbClr val="4C0068"/>
          </a:solidFill>
          <a:ln>
            <a:noFill/>
          </a:ln>
          <a:extLst>
            <a:ext uri="{91240B29-F687-4F45-9708-019B960494DF}">
              <a14:hiddenLine xmlns:a14="http://schemas.microsoft.com/office/drawing/2010/main" w="12700">
                <a:solidFill>
                  <a:schemeClr val="tx1"/>
                </a:solidFill>
                <a:miter lim="800000"/>
                <a:headEnd/>
                <a:tailEnd/>
              </a14:hiddenLine>
            </a:ext>
          </a:extLst>
        </p:spPr>
        <p:txBody>
          <a:bodyPr wrap="square" lIns="0" tIns="0" rIns="54187" bIns="0">
            <a:spAutoFit/>
          </a:bodyPr>
          <a:lstStyle>
            <a:lvl1pPr marL="39688" eaLnBrk="0" hangingPunct="0">
              <a:defRPr sz="5600">
                <a:solidFill>
                  <a:schemeClr val="tx1"/>
                </a:solidFill>
                <a:latin typeface="Gill Sans" charset="0"/>
                <a:ea typeface="Heiti SC Light" charset="0"/>
                <a:cs typeface="Heiti SC Light" charset="0"/>
                <a:sym typeface="Gill Sans" charset="0"/>
              </a:defRPr>
            </a:lvl1pPr>
            <a:lvl2pPr marL="742950" indent="-285750" eaLnBrk="0" hangingPunct="0">
              <a:defRPr sz="5600">
                <a:solidFill>
                  <a:schemeClr val="tx1"/>
                </a:solidFill>
                <a:latin typeface="Gill Sans" charset="0"/>
                <a:ea typeface="Heiti SC Light" charset="0"/>
                <a:cs typeface="Heiti SC Light" charset="0"/>
                <a:sym typeface="Gill Sans" charset="0"/>
              </a:defRPr>
            </a:lvl2pPr>
            <a:lvl3pPr marL="1143000" indent="-228600" eaLnBrk="0" hangingPunct="0">
              <a:defRPr sz="5600">
                <a:solidFill>
                  <a:schemeClr val="tx1"/>
                </a:solidFill>
                <a:latin typeface="Gill Sans" charset="0"/>
                <a:ea typeface="Heiti SC Light" charset="0"/>
                <a:cs typeface="Heiti SC Light" charset="0"/>
                <a:sym typeface="Gill Sans" charset="0"/>
              </a:defRPr>
            </a:lvl3pPr>
            <a:lvl4pPr marL="1600200" indent="-228600" eaLnBrk="0" hangingPunct="0">
              <a:defRPr sz="5600">
                <a:solidFill>
                  <a:schemeClr val="tx1"/>
                </a:solidFill>
                <a:latin typeface="Gill Sans" charset="0"/>
                <a:ea typeface="Heiti SC Light" charset="0"/>
                <a:cs typeface="Heiti SC Light" charset="0"/>
                <a:sym typeface="Gill Sans" charset="0"/>
              </a:defRPr>
            </a:lvl4pPr>
            <a:lvl5pPr marL="2057400" indent="-228600" eaLnBrk="0" hangingPunct="0">
              <a:defRPr sz="5600">
                <a:solidFill>
                  <a:schemeClr val="tx1"/>
                </a:solidFill>
                <a:latin typeface="Gill Sans" charset="0"/>
                <a:ea typeface="Heiti SC Light" charset="0"/>
                <a:cs typeface="Heiti SC Light" charset="0"/>
                <a:sym typeface="Gill Sans" charset="0"/>
              </a:defRPr>
            </a:lvl5pPr>
            <a:lvl6pPr marL="25146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6pPr>
            <a:lvl7pPr marL="29718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7pPr>
            <a:lvl8pPr marL="34290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8pPr>
            <a:lvl9pPr marL="3886200" indent="-228600" algn="ctr" eaLnBrk="0" fontAlgn="base" hangingPunct="0">
              <a:spcBef>
                <a:spcPct val="0"/>
              </a:spcBef>
              <a:spcAft>
                <a:spcPct val="0"/>
              </a:spcAft>
              <a:defRPr sz="5600">
                <a:solidFill>
                  <a:schemeClr val="tx1"/>
                </a:solidFill>
                <a:latin typeface="Gill Sans" charset="0"/>
                <a:ea typeface="Heiti SC Light" charset="0"/>
                <a:cs typeface="Heiti SC Light" charset="0"/>
                <a:sym typeface="Gill Sans" charset="0"/>
              </a:defRPr>
            </a:lvl9pPr>
          </a:lstStyle>
          <a:p>
            <a:pPr eaLnBrk="1" hangingPunct="1"/>
            <a:r>
              <a:rPr lang="zh-CN" altLang="en-US" sz="1600" dirty="0">
                <a:solidFill>
                  <a:srgbClr val="FFFEFE"/>
                </a:solidFill>
                <a:latin typeface="FZLanTingHei-L-GBK" charset="0"/>
                <a:ea typeface="宋体" charset="-122"/>
                <a:sym typeface="FZLanTingHei-L-GBK" charset="0"/>
              </a:rPr>
              <a:t>水电气油</a:t>
            </a:r>
          </a:p>
        </p:txBody>
      </p:sp>
      <p:sp>
        <p:nvSpPr>
          <p:cNvPr id="24" name="Line 19"/>
          <p:cNvSpPr>
            <a:spLocks noChangeShapeType="1"/>
          </p:cNvSpPr>
          <p:nvPr/>
        </p:nvSpPr>
        <p:spPr bwMode="auto">
          <a:xfrm>
            <a:off x="3311692" y="3911547"/>
            <a:ext cx="43657" cy="644540"/>
          </a:xfrm>
          <a:prstGeom prst="line">
            <a:avLst/>
          </a:prstGeom>
          <a:noFill/>
          <a:ln w="63500">
            <a:solidFill>
              <a:srgbClr val="4C0068"/>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sz="1600"/>
          </a:p>
        </p:txBody>
      </p:sp>
    </p:spTree>
    <p:extLst>
      <p:ext uri="{BB962C8B-B14F-4D97-AF65-F5344CB8AC3E}">
        <p14:creationId xmlns:p14="http://schemas.microsoft.com/office/powerpoint/2010/main" val="2000031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41722" y="200210"/>
            <a:ext cx="9473548" cy="6523132"/>
          </a:xfrm>
        </p:spPr>
      </p:pic>
    </p:spTree>
    <p:extLst>
      <p:ext uri="{BB962C8B-B14F-4D97-AF65-F5344CB8AC3E}">
        <p14:creationId xmlns:p14="http://schemas.microsoft.com/office/powerpoint/2010/main" val="2566052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476653" y="125414"/>
            <a:ext cx="8683348" cy="1143000"/>
          </a:xfrm>
        </p:spPr>
        <p:txBody>
          <a:bodyPr/>
          <a:lstStyle/>
          <a:p>
            <a:r>
              <a:rPr lang="zh-TW" altLang="en-US" dirty="0"/>
              <a:t>智慧電網（</a:t>
            </a:r>
            <a:r>
              <a:rPr lang="en-US" altLang="zh-TW" dirty="0"/>
              <a:t>Smart Grid</a:t>
            </a:r>
            <a:r>
              <a:rPr lang="zh-TW" altLang="en-US" dirty="0"/>
              <a:t>）</a:t>
            </a:r>
          </a:p>
        </p:txBody>
      </p:sp>
      <p:sp>
        <p:nvSpPr>
          <p:cNvPr id="18435" name="Rectangle 3"/>
          <p:cNvSpPr>
            <a:spLocks noGrp="1" noChangeArrowheads="1"/>
          </p:cNvSpPr>
          <p:nvPr>
            <p:ph type="body" idx="1"/>
          </p:nvPr>
        </p:nvSpPr>
        <p:spPr>
          <a:xfrm>
            <a:off x="1184277" y="1268414"/>
            <a:ext cx="6372225" cy="5516562"/>
          </a:xfrm>
        </p:spPr>
        <p:txBody>
          <a:bodyPr/>
          <a:lstStyle/>
          <a:p>
            <a:pPr marL="533400" indent="-533400"/>
            <a:r>
              <a:rPr lang="zh-TW" altLang="en-US" dirty="0">
                <a:latin typeface="華康仿宋體W2" pitchFamily="49" charset="-120"/>
              </a:rPr>
              <a:t>建構</a:t>
            </a:r>
            <a:r>
              <a:rPr lang="en-US" altLang="zh-TW" dirty="0">
                <a:latin typeface="華康仿宋體W2" pitchFamily="49" charset="-120"/>
              </a:rPr>
              <a:t>『</a:t>
            </a:r>
            <a:r>
              <a:rPr lang="zh-TW" altLang="en-US" dirty="0">
                <a:solidFill>
                  <a:srgbClr val="CC3300"/>
                </a:solidFill>
                <a:latin typeface="華康仿宋體W2" pitchFamily="49" charset="-120"/>
              </a:rPr>
              <a:t>智慧電網</a:t>
            </a:r>
            <a:r>
              <a:rPr lang="en-US" altLang="zh-TW" dirty="0">
                <a:latin typeface="華康仿宋體W2" pitchFamily="49" charset="-120"/>
              </a:rPr>
              <a:t>』</a:t>
            </a:r>
            <a:r>
              <a:rPr lang="zh-TW" altLang="en-US" dirty="0">
                <a:latin typeface="華康仿宋體W2" pitchFamily="49" charset="-120"/>
              </a:rPr>
              <a:t>（</a:t>
            </a:r>
            <a:r>
              <a:rPr lang="en-US" altLang="zh-TW" dirty="0">
                <a:latin typeface="華康仿宋體W2" pitchFamily="49" charset="-120"/>
              </a:rPr>
              <a:t>Smart Grid</a:t>
            </a:r>
            <a:r>
              <a:rPr lang="zh-TW" altLang="en-US" dirty="0">
                <a:latin typeface="華康仿宋體W2" pitchFamily="49" charset="-120"/>
              </a:rPr>
              <a:t>）之關鍵設施元件與技術 </a:t>
            </a:r>
          </a:p>
          <a:p>
            <a:pPr marL="914400" lvl="1" indent="-457200">
              <a:buClr>
                <a:schemeClr val="tx1"/>
              </a:buClr>
              <a:buFont typeface="Wingdings" panose="05000000000000000000" pitchFamily="2" charset="2"/>
              <a:buAutoNum type="circleNumWdWhitePlain"/>
            </a:pPr>
            <a:r>
              <a:rPr lang="en-US" altLang="zh-TW" b="1" u="sng" dirty="0">
                <a:solidFill>
                  <a:srgbClr val="FF0000"/>
                </a:solidFill>
                <a:latin typeface="華康仿宋體W2" pitchFamily="49" charset="-120"/>
              </a:rPr>
              <a:t>AMI『</a:t>
            </a:r>
            <a:r>
              <a:rPr lang="zh-TW" altLang="en-US" b="1" u="sng" dirty="0">
                <a:solidFill>
                  <a:srgbClr val="FF0000"/>
                </a:solidFill>
                <a:latin typeface="華康仿宋體W2" pitchFamily="49" charset="-120"/>
              </a:rPr>
              <a:t>智慧型電表基礎建設</a:t>
            </a:r>
            <a:r>
              <a:rPr lang="en-US" altLang="zh-TW" b="1" u="sng" dirty="0">
                <a:solidFill>
                  <a:srgbClr val="FF0000"/>
                </a:solidFill>
                <a:latin typeface="華康仿宋體W2" pitchFamily="49" charset="-120"/>
              </a:rPr>
              <a:t>』</a:t>
            </a:r>
            <a:r>
              <a:rPr lang="zh-TW" altLang="en-US" b="1" dirty="0">
                <a:latin typeface="華康仿宋體W2" pitchFamily="49" charset="-120"/>
              </a:rPr>
              <a:t>主要是由</a:t>
            </a:r>
            <a:r>
              <a:rPr lang="en-US" altLang="zh-TW" b="1" dirty="0">
                <a:latin typeface="華康仿宋體W2" pitchFamily="49" charset="-120"/>
              </a:rPr>
              <a:t>『</a:t>
            </a:r>
            <a:r>
              <a:rPr lang="zh-TW" altLang="en-US" b="1" dirty="0">
                <a:solidFill>
                  <a:srgbClr val="800000"/>
                </a:solidFill>
                <a:latin typeface="華康仿宋體W2" pitchFamily="49" charset="-120"/>
              </a:rPr>
              <a:t>智慧電表</a:t>
            </a:r>
            <a:r>
              <a:rPr lang="en-US" altLang="zh-TW" b="1" dirty="0">
                <a:latin typeface="華康仿宋體W2" pitchFamily="49" charset="-120"/>
              </a:rPr>
              <a:t>』</a:t>
            </a:r>
            <a:r>
              <a:rPr lang="zh-TW" altLang="en-US" b="1" dirty="0">
                <a:latin typeface="華康仿宋體W2" pitchFamily="49" charset="-120"/>
              </a:rPr>
              <a:t>（</a:t>
            </a:r>
            <a:r>
              <a:rPr lang="en-US" altLang="zh-TW" b="1" dirty="0">
                <a:latin typeface="華康仿宋體W2" pitchFamily="49" charset="-120"/>
              </a:rPr>
              <a:t>Smart Meter</a:t>
            </a:r>
            <a:r>
              <a:rPr lang="zh-TW" altLang="en-US" b="1" dirty="0">
                <a:latin typeface="華康仿宋體W2" pitchFamily="49" charset="-120"/>
              </a:rPr>
              <a:t>）可量測傳輸</a:t>
            </a:r>
            <a:r>
              <a:rPr lang="zh-TW" altLang="en-US" b="1" dirty="0">
                <a:solidFill>
                  <a:srgbClr val="0000CC"/>
                </a:solidFill>
                <a:latin typeface="華康仿宋體W2" pitchFamily="49" charset="-120"/>
              </a:rPr>
              <a:t>用電狀態資料</a:t>
            </a:r>
            <a:r>
              <a:rPr lang="zh-TW" altLang="en-US" b="1" dirty="0">
                <a:latin typeface="華康仿宋體W2" pitchFamily="49" charset="-120"/>
              </a:rPr>
              <a:t>、</a:t>
            </a:r>
            <a:r>
              <a:rPr lang="zh-TW" altLang="en-US" b="1" dirty="0">
                <a:solidFill>
                  <a:srgbClr val="0000CC"/>
                </a:solidFill>
                <a:latin typeface="華康仿宋體W2" pitchFamily="49" charset="-120"/>
              </a:rPr>
              <a:t>通訊系統</a:t>
            </a:r>
            <a:r>
              <a:rPr lang="zh-TW" altLang="en-US" b="1" dirty="0">
                <a:latin typeface="華康仿宋體W2" pitchFamily="49" charset="-120"/>
              </a:rPr>
              <a:t>、</a:t>
            </a:r>
            <a:r>
              <a:rPr lang="zh-TW" altLang="en-US" b="1" dirty="0">
                <a:solidFill>
                  <a:srgbClr val="0000CC"/>
                </a:solidFill>
                <a:latin typeface="華康仿宋體W2" pitchFamily="49" charset="-120"/>
              </a:rPr>
              <a:t>電表資訊管理系統</a:t>
            </a:r>
            <a:r>
              <a:rPr lang="zh-TW" altLang="en-US" b="1" dirty="0">
                <a:latin typeface="華康仿宋體W2" pitchFamily="49" charset="-120"/>
              </a:rPr>
              <a:t>（</a:t>
            </a:r>
            <a:r>
              <a:rPr lang="en-US" altLang="zh-TW" b="1" dirty="0">
                <a:latin typeface="華康仿宋體W2" pitchFamily="49" charset="-120"/>
              </a:rPr>
              <a:t>MDMS</a:t>
            </a:r>
            <a:r>
              <a:rPr lang="zh-TW" altLang="en-US" b="1" dirty="0">
                <a:latin typeface="華康仿宋體W2" pitchFamily="49" charset="-120"/>
              </a:rPr>
              <a:t>，</a:t>
            </a:r>
            <a:r>
              <a:rPr lang="en-US" altLang="zh-TW" b="1" dirty="0">
                <a:latin typeface="華康仿宋體W2" pitchFamily="49" charset="-120"/>
              </a:rPr>
              <a:t>Meter Database Management</a:t>
            </a:r>
            <a:r>
              <a:rPr lang="zh-TW" altLang="en-US" b="1" dirty="0">
                <a:latin typeface="華康仿宋體W2" pitchFamily="49" charset="-120"/>
              </a:rPr>
              <a:t>）等設備與系統所組成。</a:t>
            </a:r>
          </a:p>
          <a:p>
            <a:pPr marL="914400" lvl="1" indent="-457200">
              <a:buClr>
                <a:schemeClr val="tx1"/>
              </a:buClr>
              <a:buFont typeface="Wingdings" panose="05000000000000000000" pitchFamily="2" charset="2"/>
              <a:buAutoNum type="circleNumWdWhitePlain"/>
            </a:pPr>
            <a:r>
              <a:rPr lang="en-US" altLang="zh-TW" b="1" u="sng" dirty="0">
                <a:solidFill>
                  <a:srgbClr val="FF0000"/>
                </a:solidFill>
                <a:latin typeface="華康仿宋體W2" pitchFamily="49" charset="-120"/>
              </a:rPr>
              <a:t>PLC</a:t>
            </a:r>
            <a:r>
              <a:rPr lang="zh-TW" altLang="en-US" b="1" u="sng" dirty="0">
                <a:solidFill>
                  <a:srgbClr val="FF0000"/>
                </a:solidFill>
                <a:latin typeface="華康仿宋體W2" pitchFamily="49" charset="-120"/>
              </a:rPr>
              <a:t>電力線通訊技術</a:t>
            </a:r>
            <a:r>
              <a:rPr lang="en-US" altLang="zh-TW" b="1" dirty="0">
                <a:latin typeface="華康仿宋體W2" pitchFamily="49" charset="-120"/>
              </a:rPr>
              <a:t>(Power Line Communication , PLC)</a:t>
            </a:r>
            <a:r>
              <a:rPr lang="zh-TW" altLang="en-US" b="1" dirty="0">
                <a:latin typeface="華康仿宋體W2" pitchFamily="49" charset="-120"/>
              </a:rPr>
              <a:t>、一種採用</a:t>
            </a:r>
            <a:r>
              <a:rPr lang="en-US" altLang="zh-TW" b="1" dirty="0">
                <a:latin typeface="華康仿宋體W2" pitchFamily="49" charset="-120"/>
              </a:rPr>
              <a:t>『</a:t>
            </a:r>
            <a:r>
              <a:rPr lang="zh-TW" altLang="en-US" b="1" dirty="0">
                <a:solidFill>
                  <a:srgbClr val="0000CC"/>
                </a:solidFill>
                <a:latin typeface="華康仿宋體W2" pitchFamily="49" charset="-120"/>
              </a:rPr>
              <a:t>電力線傳輸資料</a:t>
            </a:r>
            <a:r>
              <a:rPr lang="en-US" altLang="zh-TW" b="1" dirty="0">
                <a:latin typeface="華康仿宋體W2" pitchFamily="49" charset="-120"/>
              </a:rPr>
              <a:t>』</a:t>
            </a:r>
            <a:r>
              <a:rPr lang="zh-TW" altLang="en-US" b="1" dirty="0">
                <a:latin typeface="華康仿宋體W2" pitchFamily="49" charset="-120"/>
              </a:rPr>
              <a:t>的</a:t>
            </a:r>
            <a:r>
              <a:rPr lang="en-US" altLang="zh-TW" b="1" dirty="0">
                <a:latin typeface="華康仿宋體W2" pitchFamily="49" charset="-120"/>
              </a:rPr>
              <a:t>『</a:t>
            </a:r>
            <a:r>
              <a:rPr lang="zh-TW" altLang="en-US" b="1" dirty="0">
                <a:solidFill>
                  <a:srgbClr val="0000CC"/>
                </a:solidFill>
                <a:latin typeface="華康仿宋體W2" pitchFamily="49" charset="-120"/>
              </a:rPr>
              <a:t>有線式</a:t>
            </a:r>
            <a:r>
              <a:rPr lang="en-US" altLang="zh-TW" b="1" dirty="0">
                <a:latin typeface="華康仿宋體W2" pitchFamily="49" charset="-120"/>
              </a:rPr>
              <a:t>』</a:t>
            </a:r>
            <a:r>
              <a:rPr lang="zh-TW" altLang="en-US" b="1" dirty="0">
                <a:latin typeface="華康仿宋體W2" pitchFamily="49" charset="-120"/>
              </a:rPr>
              <a:t>遠端量測傳輸技術來將提供更多的資料，包括例如</a:t>
            </a:r>
            <a:r>
              <a:rPr lang="zh-TW" altLang="en-US" b="1" dirty="0">
                <a:solidFill>
                  <a:srgbClr val="0000CC"/>
                </a:solidFill>
                <a:latin typeface="華康仿宋體W2" pitchFamily="49" charset="-120"/>
              </a:rPr>
              <a:t>用電狀態資料</a:t>
            </a:r>
            <a:r>
              <a:rPr lang="zh-TW" altLang="en-US" b="1" dirty="0">
                <a:latin typeface="華康仿宋體W2" pitchFamily="49" charset="-120"/>
              </a:rPr>
              <a:t>、</a:t>
            </a:r>
            <a:r>
              <a:rPr lang="zh-TW" altLang="en-US" b="1" dirty="0">
                <a:solidFill>
                  <a:srgbClr val="0000CC"/>
                </a:solidFill>
                <a:latin typeface="華康仿宋體W2" pitchFamily="49" charset="-120"/>
              </a:rPr>
              <a:t>家電網路控制指令</a:t>
            </a:r>
            <a:r>
              <a:rPr lang="zh-TW" altLang="en-US" b="1" dirty="0">
                <a:latin typeface="華康仿宋體W2" pitchFamily="49" charset="-120"/>
              </a:rPr>
              <a:t>及</a:t>
            </a:r>
            <a:r>
              <a:rPr lang="zh-TW" altLang="en-US" b="1" dirty="0">
                <a:solidFill>
                  <a:srgbClr val="0000CC"/>
                </a:solidFill>
                <a:latin typeface="華康仿宋體W2" pitchFamily="49" charset="-120"/>
              </a:rPr>
              <a:t>家電感測資料</a:t>
            </a:r>
            <a:r>
              <a:rPr lang="zh-TW" altLang="en-US" b="1" dirty="0">
                <a:latin typeface="華康仿宋體W2" pitchFamily="49" charset="-120"/>
              </a:rPr>
              <a:t>等資訊。</a:t>
            </a:r>
            <a:r>
              <a:rPr lang="zh-TW" altLang="en-US" dirty="0">
                <a:latin typeface="華康仿宋體W2" pitchFamily="49" charset="-120"/>
              </a:rPr>
              <a:t> </a:t>
            </a:r>
          </a:p>
        </p:txBody>
      </p:sp>
      <p:grpSp>
        <p:nvGrpSpPr>
          <p:cNvPr id="18438" name="Group 6"/>
          <p:cNvGrpSpPr>
            <a:grpSpLocks/>
          </p:cNvGrpSpPr>
          <p:nvPr/>
        </p:nvGrpSpPr>
        <p:grpSpPr bwMode="auto">
          <a:xfrm>
            <a:off x="7751764" y="1268414"/>
            <a:ext cx="2916237" cy="4637087"/>
            <a:chOff x="3923" y="799"/>
            <a:chExt cx="1837" cy="2921"/>
          </a:xfrm>
        </p:grpSpPr>
        <p:pic>
          <p:nvPicPr>
            <p:cNvPr id="18436" name="Picture 4" descr="AMI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 y="799"/>
              <a:ext cx="1837" cy="1449"/>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grid-meter3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 y="2387"/>
              <a:ext cx="1588" cy="13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02085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Pink Low Poly Background Design">
            <a:extLst>
              <a:ext uri="{FF2B5EF4-FFF2-40B4-BE49-F238E27FC236}">
                <a16:creationId xmlns:a16="http://schemas.microsoft.com/office/drawing/2014/main" id="{A72292A5-2069-4B8C-8450-F3DC7F87E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0933" y="4298218"/>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框架 30">
            <a:extLst>
              <a:ext uri="{FF2B5EF4-FFF2-40B4-BE49-F238E27FC236}">
                <a16:creationId xmlns:a16="http://schemas.microsoft.com/office/drawing/2014/main" id="{0432308C-7A32-4212-AED7-EB2C6F88AFBC}"/>
              </a:ext>
            </a:extLst>
          </p:cNvPr>
          <p:cNvSpPr/>
          <p:nvPr/>
        </p:nvSpPr>
        <p:spPr>
          <a:xfrm>
            <a:off x="6152540" y="357188"/>
            <a:ext cx="5799888" cy="6305550"/>
          </a:xfrm>
          <a:prstGeom prst="frame">
            <a:avLst>
              <a:gd name="adj1" fmla="val 8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矩形: 圓角 31">
            <a:extLst>
              <a:ext uri="{FF2B5EF4-FFF2-40B4-BE49-F238E27FC236}">
                <a16:creationId xmlns:a16="http://schemas.microsoft.com/office/drawing/2014/main" id="{18AFC9F8-98C8-447D-BF8F-16077878A9E1}"/>
              </a:ext>
            </a:extLst>
          </p:cNvPr>
          <p:cNvSpPr/>
          <p:nvPr/>
        </p:nvSpPr>
        <p:spPr>
          <a:xfrm>
            <a:off x="6359838" y="473869"/>
            <a:ext cx="5317832" cy="5910262"/>
          </a:xfrm>
          <a:prstGeom prst="roundRect">
            <a:avLst/>
          </a:prstGeom>
          <a:solidFill>
            <a:srgbClr val="17195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3FF32F6-4CEF-415D-8EE9-1D7C597D4438}"/>
              </a:ext>
            </a:extLst>
          </p:cNvPr>
          <p:cNvSpPr txBox="1"/>
          <p:nvPr/>
        </p:nvSpPr>
        <p:spPr>
          <a:xfrm>
            <a:off x="6569029" y="1654352"/>
            <a:ext cx="5383399"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量子糾纏</a:t>
            </a:r>
          </a:p>
        </p:txBody>
      </p:sp>
      <p:sp>
        <p:nvSpPr>
          <p:cNvPr id="9" name="文字方塊 8">
            <a:extLst>
              <a:ext uri="{FF2B5EF4-FFF2-40B4-BE49-F238E27FC236}">
                <a16:creationId xmlns:a16="http://schemas.microsoft.com/office/drawing/2014/main" id="{486FB05E-355A-47D7-BECD-61DC1A3E279C}"/>
              </a:ext>
            </a:extLst>
          </p:cNvPr>
          <p:cNvSpPr txBox="1"/>
          <p:nvPr/>
        </p:nvSpPr>
        <p:spPr>
          <a:xfrm>
            <a:off x="5374519" y="2981032"/>
            <a:ext cx="3836810"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疊加原理</a:t>
            </a:r>
          </a:p>
        </p:txBody>
      </p:sp>
      <p:sp>
        <p:nvSpPr>
          <p:cNvPr id="10" name="文字方塊 9">
            <a:extLst>
              <a:ext uri="{FF2B5EF4-FFF2-40B4-BE49-F238E27FC236}">
                <a16:creationId xmlns:a16="http://schemas.microsoft.com/office/drawing/2014/main" id="{336CFAB0-91D4-4805-801D-A674DED5AC99}"/>
              </a:ext>
            </a:extLst>
          </p:cNvPr>
          <p:cNvSpPr txBox="1"/>
          <p:nvPr/>
        </p:nvSpPr>
        <p:spPr>
          <a:xfrm>
            <a:off x="8845021" y="2925489"/>
            <a:ext cx="3836810"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次原子</a:t>
            </a:r>
          </a:p>
        </p:txBody>
      </p:sp>
      <p:sp>
        <p:nvSpPr>
          <p:cNvPr id="4" name="等腰三角形 3">
            <a:extLst>
              <a:ext uri="{FF2B5EF4-FFF2-40B4-BE49-F238E27FC236}">
                <a16:creationId xmlns:a16="http://schemas.microsoft.com/office/drawing/2014/main" id="{4E898335-C3A4-4D60-9FEF-DA620D5D1D10}"/>
              </a:ext>
            </a:extLst>
          </p:cNvPr>
          <p:cNvSpPr/>
          <p:nvPr/>
        </p:nvSpPr>
        <p:spPr>
          <a:xfrm>
            <a:off x="8294860" y="2363400"/>
            <a:ext cx="1447787" cy="1093422"/>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DEC62120-F600-4322-B1BC-03D4FF4785A2}"/>
              </a:ext>
            </a:extLst>
          </p:cNvPr>
          <p:cNvSpPr txBox="1"/>
          <p:nvPr/>
        </p:nvSpPr>
        <p:spPr>
          <a:xfrm>
            <a:off x="7261352" y="734139"/>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量子計算</a:t>
            </a:r>
          </a:p>
        </p:txBody>
      </p:sp>
      <p:sp>
        <p:nvSpPr>
          <p:cNvPr id="5" name="箭號: 向右 4">
            <a:extLst>
              <a:ext uri="{FF2B5EF4-FFF2-40B4-BE49-F238E27FC236}">
                <a16:creationId xmlns:a16="http://schemas.microsoft.com/office/drawing/2014/main" id="{42733BAA-D537-475E-BF6F-F66028F68002}"/>
              </a:ext>
            </a:extLst>
          </p:cNvPr>
          <p:cNvSpPr/>
          <p:nvPr/>
        </p:nvSpPr>
        <p:spPr>
          <a:xfrm>
            <a:off x="7032028" y="3853849"/>
            <a:ext cx="521792" cy="526668"/>
          </a:xfrm>
          <a:prstGeom prst="rightArrow">
            <a:avLst>
              <a:gd name="adj1" fmla="val 44272"/>
              <a:gd name="adj2" fmla="val 5967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3DC5626-4CEF-435F-BF98-64110DEE555A}"/>
              </a:ext>
            </a:extLst>
          </p:cNvPr>
          <p:cNvSpPr txBox="1"/>
          <p:nvPr/>
        </p:nvSpPr>
        <p:spPr>
          <a:xfrm>
            <a:off x="7479545" y="3842683"/>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量子加密</a:t>
            </a:r>
          </a:p>
        </p:txBody>
      </p:sp>
      <p:sp>
        <p:nvSpPr>
          <p:cNvPr id="13" name="文字方塊 12">
            <a:extLst>
              <a:ext uri="{FF2B5EF4-FFF2-40B4-BE49-F238E27FC236}">
                <a16:creationId xmlns:a16="http://schemas.microsoft.com/office/drawing/2014/main" id="{A2A5A91A-0288-47FF-B3B5-CB96BEAEFC80}"/>
              </a:ext>
            </a:extLst>
          </p:cNvPr>
          <p:cNvSpPr txBox="1"/>
          <p:nvPr/>
        </p:nvSpPr>
        <p:spPr>
          <a:xfrm>
            <a:off x="7479545" y="4534795"/>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氣候模擬</a:t>
            </a:r>
          </a:p>
        </p:txBody>
      </p:sp>
      <p:sp>
        <p:nvSpPr>
          <p:cNvPr id="14" name="文字方塊 13">
            <a:extLst>
              <a:ext uri="{FF2B5EF4-FFF2-40B4-BE49-F238E27FC236}">
                <a16:creationId xmlns:a16="http://schemas.microsoft.com/office/drawing/2014/main" id="{503C4D60-2121-45B2-9E65-0EB87650A61E}"/>
              </a:ext>
            </a:extLst>
          </p:cNvPr>
          <p:cNvSpPr txBox="1"/>
          <p:nvPr/>
        </p:nvSpPr>
        <p:spPr>
          <a:xfrm>
            <a:off x="7479545" y="5198433"/>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藥物開發</a:t>
            </a:r>
          </a:p>
        </p:txBody>
      </p:sp>
      <p:pic>
        <p:nvPicPr>
          <p:cNvPr id="5122" name="Picture 2" descr="超乎想像的運算力：量子電腦時代來臨，幾件你需要知道的事－科技大觀園">
            <a:extLst>
              <a:ext uri="{FF2B5EF4-FFF2-40B4-BE49-F238E27FC236}">
                <a16:creationId xmlns:a16="http://schemas.microsoft.com/office/drawing/2014/main" id="{E7C861A9-6C6D-48A4-B0BD-A80EC0889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1" y="1243393"/>
            <a:ext cx="6299049" cy="442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407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Pink Low Poly Background Design">
            <a:extLst>
              <a:ext uri="{FF2B5EF4-FFF2-40B4-BE49-F238E27FC236}">
                <a16:creationId xmlns:a16="http://schemas.microsoft.com/office/drawing/2014/main" id="{A72292A5-2069-4B8C-8450-F3DC7F87E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0933" y="4298218"/>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框架 30">
            <a:extLst>
              <a:ext uri="{FF2B5EF4-FFF2-40B4-BE49-F238E27FC236}">
                <a16:creationId xmlns:a16="http://schemas.microsoft.com/office/drawing/2014/main" id="{0432308C-7A32-4212-AED7-EB2C6F88AFBC}"/>
              </a:ext>
            </a:extLst>
          </p:cNvPr>
          <p:cNvSpPr/>
          <p:nvPr/>
        </p:nvSpPr>
        <p:spPr>
          <a:xfrm>
            <a:off x="6152540" y="357188"/>
            <a:ext cx="5799888" cy="6305550"/>
          </a:xfrm>
          <a:prstGeom prst="frame">
            <a:avLst>
              <a:gd name="adj1" fmla="val 8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矩形: 圓角 31">
            <a:extLst>
              <a:ext uri="{FF2B5EF4-FFF2-40B4-BE49-F238E27FC236}">
                <a16:creationId xmlns:a16="http://schemas.microsoft.com/office/drawing/2014/main" id="{18AFC9F8-98C8-447D-BF8F-16077878A9E1}"/>
              </a:ext>
            </a:extLst>
          </p:cNvPr>
          <p:cNvSpPr/>
          <p:nvPr/>
        </p:nvSpPr>
        <p:spPr>
          <a:xfrm>
            <a:off x="6359838" y="473869"/>
            <a:ext cx="5317832" cy="5910262"/>
          </a:xfrm>
          <a:prstGeom prst="roundRect">
            <a:avLst/>
          </a:prstGeom>
          <a:solidFill>
            <a:srgbClr val="17195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3FF32F6-4CEF-415D-8EE9-1D7C597D4438}"/>
              </a:ext>
            </a:extLst>
          </p:cNvPr>
          <p:cNvSpPr txBox="1"/>
          <p:nvPr/>
        </p:nvSpPr>
        <p:spPr>
          <a:xfrm>
            <a:off x="6293735" y="1595694"/>
            <a:ext cx="5383399"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可視化</a:t>
            </a:r>
          </a:p>
        </p:txBody>
      </p:sp>
      <p:sp>
        <p:nvSpPr>
          <p:cNvPr id="9" name="文字方塊 8">
            <a:extLst>
              <a:ext uri="{FF2B5EF4-FFF2-40B4-BE49-F238E27FC236}">
                <a16:creationId xmlns:a16="http://schemas.microsoft.com/office/drawing/2014/main" id="{486FB05E-355A-47D7-BECD-61DC1A3E279C}"/>
              </a:ext>
            </a:extLst>
          </p:cNvPr>
          <p:cNvSpPr txBox="1"/>
          <p:nvPr/>
        </p:nvSpPr>
        <p:spPr>
          <a:xfrm>
            <a:off x="5546021" y="3040508"/>
            <a:ext cx="3836810"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自動化</a:t>
            </a:r>
          </a:p>
        </p:txBody>
      </p:sp>
      <p:sp>
        <p:nvSpPr>
          <p:cNvPr id="10" name="文字方塊 9">
            <a:extLst>
              <a:ext uri="{FF2B5EF4-FFF2-40B4-BE49-F238E27FC236}">
                <a16:creationId xmlns:a16="http://schemas.microsoft.com/office/drawing/2014/main" id="{336CFAB0-91D4-4805-801D-A674DED5AC99}"/>
              </a:ext>
            </a:extLst>
          </p:cNvPr>
          <p:cNvSpPr txBox="1"/>
          <p:nvPr/>
        </p:nvSpPr>
        <p:spPr>
          <a:xfrm>
            <a:off x="8722137" y="2687769"/>
            <a:ext cx="3836810" cy="1200329"/>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自然語</a:t>
            </a:r>
            <a:endParaRPr lang="en-US" altLang="zh-TW" sz="36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言處理</a:t>
            </a:r>
          </a:p>
        </p:txBody>
      </p:sp>
      <p:sp>
        <p:nvSpPr>
          <p:cNvPr id="4" name="等腰三角形 3">
            <a:extLst>
              <a:ext uri="{FF2B5EF4-FFF2-40B4-BE49-F238E27FC236}">
                <a16:creationId xmlns:a16="http://schemas.microsoft.com/office/drawing/2014/main" id="{4E898335-C3A4-4D60-9FEF-DA620D5D1D10}"/>
              </a:ext>
            </a:extLst>
          </p:cNvPr>
          <p:cNvSpPr/>
          <p:nvPr/>
        </p:nvSpPr>
        <p:spPr>
          <a:xfrm>
            <a:off x="8294860" y="2363400"/>
            <a:ext cx="1447787" cy="1093422"/>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DEC62120-F600-4322-B1BC-03D4FF4785A2}"/>
              </a:ext>
            </a:extLst>
          </p:cNvPr>
          <p:cNvSpPr txBox="1"/>
          <p:nvPr/>
        </p:nvSpPr>
        <p:spPr>
          <a:xfrm>
            <a:off x="7261352" y="734139"/>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數據分析</a:t>
            </a:r>
          </a:p>
        </p:txBody>
      </p:sp>
      <p:sp>
        <p:nvSpPr>
          <p:cNvPr id="5" name="箭號: 向右 4">
            <a:extLst>
              <a:ext uri="{FF2B5EF4-FFF2-40B4-BE49-F238E27FC236}">
                <a16:creationId xmlns:a16="http://schemas.microsoft.com/office/drawing/2014/main" id="{42733BAA-D537-475E-BF6F-F66028F68002}"/>
              </a:ext>
            </a:extLst>
          </p:cNvPr>
          <p:cNvSpPr/>
          <p:nvPr/>
        </p:nvSpPr>
        <p:spPr>
          <a:xfrm>
            <a:off x="7032028" y="3853849"/>
            <a:ext cx="521792" cy="526668"/>
          </a:xfrm>
          <a:prstGeom prst="rightArrow">
            <a:avLst>
              <a:gd name="adj1" fmla="val 44272"/>
              <a:gd name="adj2" fmla="val 5967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3DC5626-4CEF-435F-BF98-64110DEE555A}"/>
              </a:ext>
            </a:extLst>
          </p:cNvPr>
          <p:cNvSpPr txBox="1"/>
          <p:nvPr/>
        </p:nvSpPr>
        <p:spPr>
          <a:xfrm>
            <a:off x="7479545" y="3842683"/>
            <a:ext cx="3836810" cy="1323439"/>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深度學習</a:t>
            </a:r>
            <a:endPar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endParaRPr>
          </a:p>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犯罪預測</a:t>
            </a:r>
          </a:p>
        </p:txBody>
      </p:sp>
      <p:sp>
        <p:nvSpPr>
          <p:cNvPr id="13" name="文字方塊 12">
            <a:extLst>
              <a:ext uri="{FF2B5EF4-FFF2-40B4-BE49-F238E27FC236}">
                <a16:creationId xmlns:a16="http://schemas.microsoft.com/office/drawing/2014/main" id="{CA435368-BD0E-411D-9987-18643605B888}"/>
              </a:ext>
            </a:extLst>
          </p:cNvPr>
          <p:cNvSpPr txBox="1"/>
          <p:nvPr/>
        </p:nvSpPr>
        <p:spPr>
          <a:xfrm>
            <a:off x="166589" y="241696"/>
            <a:ext cx="5613741" cy="1200329"/>
          </a:xfrm>
          <a:prstGeom prst="rect">
            <a:avLst/>
          </a:prstGeom>
          <a:noFill/>
        </p:spPr>
        <p:txBody>
          <a:bodyPr wrap="square">
            <a:spAutoFit/>
          </a:bodyPr>
          <a:lstStyle/>
          <a:p>
            <a:r>
              <a:rPr lang="en-US" altLang="zh-TW" sz="3600" dirty="0"/>
              <a:t>https://github.com/jumbokh/DataScience_1082</a:t>
            </a:r>
            <a:endParaRPr lang="zh-TW" altLang="en-US" sz="3600" dirty="0"/>
          </a:p>
        </p:txBody>
      </p:sp>
      <p:pic>
        <p:nvPicPr>
          <p:cNvPr id="14" name="Picture 8">
            <a:extLst>
              <a:ext uri="{FF2B5EF4-FFF2-40B4-BE49-F238E27FC236}">
                <a16:creationId xmlns:a16="http://schemas.microsoft.com/office/drawing/2014/main" id="{EFCDF95F-3805-447E-97B0-55B341ABBA60}"/>
              </a:ext>
            </a:extLst>
          </p:cNvPr>
          <p:cNvPicPr>
            <a:picLocks noChangeAspect="1"/>
          </p:cNvPicPr>
          <p:nvPr/>
        </p:nvPicPr>
        <p:blipFill>
          <a:blip r:embed="rId3"/>
          <a:stretch>
            <a:fillRect/>
          </a:stretch>
        </p:blipFill>
        <p:spPr>
          <a:xfrm>
            <a:off x="2430773" y="3660905"/>
            <a:ext cx="3654307" cy="2640396"/>
          </a:xfrm>
          <a:prstGeom prst="rect">
            <a:avLst/>
          </a:prstGeom>
          <a:ln>
            <a:solidFill>
              <a:sysClr val="windowText" lastClr="000000"/>
            </a:solidFill>
          </a:ln>
        </p:spPr>
      </p:pic>
      <p:pic>
        <p:nvPicPr>
          <p:cNvPr id="16" name="Picture 7">
            <a:extLst>
              <a:ext uri="{FF2B5EF4-FFF2-40B4-BE49-F238E27FC236}">
                <a16:creationId xmlns:a16="http://schemas.microsoft.com/office/drawing/2014/main" id="{6A1445CB-EF57-40CF-994A-312755BD37A3}"/>
              </a:ext>
            </a:extLst>
          </p:cNvPr>
          <p:cNvPicPr>
            <a:picLocks noChangeAspect="1"/>
          </p:cNvPicPr>
          <p:nvPr/>
        </p:nvPicPr>
        <p:blipFill>
          <a:blip r:embed="rId4"/>
          <a:stretch>
            <a:fillRect/>
          </a:stretch>
        </p:blipFill>
        <p:spPr>
          <a:xfrm>
            <a:off x="30124" y="1442025"/>
            <a:ext cx="3694899" cy="3571047"/>
          </a:xfrm>
          <a:prstGeom prst="rect">
            <a:avLst/>
          </a:prstGeom>
        </p:spPr>
      </p:pic>
    </p:spTree>
    <p:extLst>
      <p:ext uri="{BB962C8B-B14F-4D97-AF65-F5344CB8AC3E}">
        <p14:creationId xmlns:p14="http://schemas.microsoft.com/office/powerpoint/2010/main" val="196893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建構區塊關聯</a:t>
            </a:r>
            <a:endParaRPr lang="en-US" dirty="0"/>
          </a:p>
        </p:txBody>
      </p:sp>
      <p:grpSp>
        <p:nvGrpSpPr>
          <p:cNvPr id="25" name="Group 24"/>
          <p:cNvGrpSpPr/>
          <p:nvPr/>
        </p:nvGrpSpPr>
        <p:grpSpPr>
          <a:xfrm>
            <a:off x="863067" y="2873978"/>
            <a:ext cx="1190304" cy="1833466"/>
            <a:chOff x="1041900" y="3178923"/>
            <a:chExt cx="1190304" cy="1833466"/>
          </a:xfrm>
          <a:solidFill>
            <a:schemeClr val="accent4">
              <a:lumMod val="20000"/>
              <a:lumOff val="80000"/>
            </a:schemeClr>
          </a:solidFill>
        </p:grpSpPr>
        <p:sp>
          <p:nvSpPr>
            <p:cNvPr id="11" name="Flowchart: Multidocument 10"/>
            <p:cNvSpPr/>
            <p:nvPr/>
          </p:nvSpPr>
          <p:spPr>
            <a:xfrm>
              <a:off x="1041900" y="3178923"/>
              <a:ext cx="1167269" cy="1561349"/>
            </a:xfrm>
            <a:prstGeom prst="flowChartMultidocument">
              <a:avLst/>
            </a:prstGeom>
            <a:grp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SOURCES</a:t>
              </a:r>
            </a:p>
            <a:p>
              <a:pPr algn="ctr"/>
              <a:endParaRPr lang="en-US" dirty="0">
                <a:solidFill>
                  <a:schemeClr val="bg1"/>
                </a:solidFill>
              </a:endParaRPr>
            </a:p>
            <a:p>
              <a:pPr algn="ctr"/>
              <a:endParaRPr lang="en-US" dirty="0">
                <a:solidFill>
                  <a:schemeClr val="bg1"/>
                </a:solidFill>
              </a:endParaRPr>
            </a:p>
          </p:txBody>
        </p:sp>
        <p:sp>
          <p:nvSpPr>
            <p:cNvPr id="12" name="Flowchart: Magnetic Disk 11"/>
            <p:cNvSpPr/>
            <p:nvPr/>
          </p:nvSpPr>
          <p:spPr>
            <a:xfrm>
              <a:off x="1498674" y="4077823"/>
              <a:ext cx="733530" cy="934566"/>
            </a:xfrm>
            <a:prstGeom prst="flowChartMagneticDisk">
              <a:avLst/>
            </a:prstGeom>
            <a:grp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5" name="Flowchart: Multidocument 4"/>
          <p:cNvSpPr/>
          <p:nvPr/>
        </p:nvSpPr>
        <p:spPr>
          <a:xfrm>
            <a:off x="2787328" y="2697621"/>
            <a:ext cx="1549055" cy="1909733"/>
          </a:xfrm>
          <a:prstGeom prst="flowChartMultidocument">
            <a:avLst/>
          </a:prstGeom>
          <a:solidFill>
            <a:schemeClr val="accent2">
              <a:lumMod val="20000"/>
              <a:lumOff val="80000"/>
            </a:schemeClr>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REPORTS</a:t>
            </a:r>
          </a:p>
        </p:txBody>
      </p:sp>
      <p:grpSp>
        <p:nvGrpSpPr>
          <p:cNvPr id="22" name="Group 21"/>
          <p:cNvGrpSpPr/>
          <p:nvPr/>
        </p:nvGrpSpPr>
        <p:grpSpPr>
          <a:xfrm>
            <a:off x="5093375" y="3076572"/>
            <a:ext cx="1665828" cy="1163589"/>
            <a:chOff x="5069500" y="4001200"/>
            <a:chExt cx="1665828" cy="1163589"/>
          </a:xfrm>
          <a:solidFill>
            <a:schemeClr val="accent6">
              <a:lumMod val="20000"/>
              <a:lumOff val="80000"/>
            </a:schemeClr>
          </a:solidFill>
        </p:grpSpPr>
        <p:sp>
          <p:nvSpPr>
            <p:cNvPr id="16" name="Rectangle 15"/>
            <p:cNvSpPr/>
            <p:nvPr/>
          </p:nvSpPr>
          <p:spPr>
            <a:xfrm>
              <a:off x="5069500" y="4001200"/>
              <a:ext cx="1513428" cy="1011189"/>
            </a:xfrm>
            <a:prstGeom prst="rect">
              <a:avLst/>
            </a:prstGeom>
            <a:grp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 name="Rectangle 16"/>
            <p:cNvSpPr/>
            <p:nvPr/>
          </p:nvSpPr>
          <p:spPr>
            <a:xfrm>
              <a:off x="5221900" y="4153600"/>
              <a:ext cx="1513428" cy="1011189"/>
            </a:xfrm>
            <a:prstGeom prst="rect">
              <a:avLst/>
            </a:prstGeom>
            <a:grp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VISUALIZATIONS</a:t>
              </a:r>
            </a:p>
          </p:txBody>
        </p:sp>
      </p:grpSp>
      <p:grpSp>
        <p:nvGrpSpPr>
          <p:cNvPr id="19" name="Group 18"/>
          <p:cNvGrpSpPr/>
          <p:nvPr/>
        </p:nvGrpSpPr>
        <p:grpSpPr>
          <a:xfrm>
            <a:off x="9576332" y="2933039"/>
            <a:ext cx="1758753" cy="1609904"/>
            <a:chOff x="9684136" y="2707742"/>
            <a:chExt cx="1758753" cy="1609904"/>
          </a:xfrm>
          <a:solidFill>
            <a:srgbClr val="F2C811"/>
          </a:solidFill>
        </p:grpSpPr>
        <p:sp>
          <p:nvSpPr>
            <p:cNvPr id="7" name="Flowchart: Predefined Process 6"/>
            <p:cNvSpPr/>
            <p:nvPr/>
          </p:nvSpPr>
          <p:spPr>
            <a:xfrm>
              <a:off x="9684136" y="2707742"/>
              <a:ext cx="1355571" cy="942362"/>
            </a:xfrm>
            <a:prstGeom prst="flowChartPredefined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DEVICES</a:t>
              </a:r>
            </a:p>
          </p:txBody>
        </p:sp>
        <p:sp>
          <p:nvSpPr>
            <p:cNvPr id="20" name="Flowchart: Predefined Process 19"/>
            <p:cNvSpPr/>
            <p:nvPr/>
          </p:nvSpPr>
          <p:spPr>
            <a:xfrm rot="5400000">
              <a:off x="10657579" y="3269911"/>
              <a:ext cx="929964" cy="640657"/>
            </a:xfrm>
            <a:prstGeom prst="flowChartPredefined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Flowchart: Predefined Process 20"/>
            <p:cNvSpPr/>
            <p:nvPr/>
          </p:nvSpPr>
          <p:spPr>
            <a:xfrm rot="5400000">
              <a:off x="10226515" y="3532335"/>
              <a:ext cx="929964" cy="640657"/>
            </a:xfrm>
            <a:prstGeom prst="flowChartPredefined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29" name="Group 28"/>
          <p:cNvGrpSpPr/>
          <p:nvPr/>
        </p:nvGrpSpPr>
        <p:grpSpPr>
          <a:xfrm>
            <a:off x="7455698" y="2802197"/>
            <a:ext cx="1404888" cy="1980336"/>
            <a:chOff x="7455698" y="2802197"/>
            <a:chExt cx="1689382" cy="1980336"/>
          </a:xfrm>
          <a:solidFill>
            <a:schemeClr val="accent3">
              <a:lumMod val="40000"/>
              <a:lumOff val="60000"/>
            </a:schemeClr>
          </a:solidFill>
        </p:grpSpPr>
        <p:sp>
          <p:nvSpPr>
            <p:cNvPr id="13" name="Rectangle 12"/>
            <p:cNvSpPr/>
            <p:nvPr/>
          </p:nvSpPr>
          <p:spPr>
            <a:xfrm>
              <a:off x="7455698" y="2802197"/>
              <a:ext cx="1536982" cy="1827936"/>
            </a:xfrm>
            <a:prstGeom prst="rect">
              <a:avLst/>
            </a:prstGeom>
            <a:grp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 name="Rectangle 23"/>
            <p:cNvSpPr/>
            <p:nvPr/>
          </p:nvSpPr>
          <p:spPr>
            <a:xfrm>
              <a:off x="7608098" y="2954597"/>
              <a:ext cx="1536982" cy="1827936"/>
            </a:xfrm>
            <a:prstGeom prst="rect">
              <a:avLst/>
            </a:prstGeom>
            <a:grp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DASHBOARDS</a:t>
              </a:r>
            </a:p>
          </p:txBody>
        </p:sp>
      </p:grpSp>
      <p:sp>
        <p:nvSpPr>
          <p:cNvPr id="26" name="Right Arrow 25"/>
          <p:cNvSpPr/>
          <p:nvPr/>
        </p:nvSpPr>
        <p:spPr>
          <a:xfrm>
            <a:off x="9014756" y="3449010"/>
            <a:ext cx="390293" cy="696136"/>
          </a:xfrm>
          <a:prstGeom prst="rightArrow">
            <a:avLst/>
          </a:prstGeom>
          <a:solidFill>
            <a:srgbClr val="8CBAE2"/>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Right Arrow 26"/>
          <p:cNvSpPr/>
          <p:nvPr/>
        </p:nvSpPr>
        <p:spPr>
          <a:xfrm>
            <a:off x="2232471" y="3442643"/>
            <a:ext cx="390293" cy="696136"/>
          </a:xfrm>
          <a:prstGeom prst="rightArrow">
            <a:avLst/>
          </a:prstGeom>
          <a:solidFill>
            <a:srgbClr val="FFF2CC"/>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ight Arrow 27"/>
          <p:cNvSpPr/>
          <p:nvPr/>
        </p:nvSpPr>
        <p:spPr>
          <a:xfrm>
            <a:off x="6924918" y="3442643"/>
            <a:ext cx="390293" cy="696136"/>
          </a:xfrm>
          <a:prstGeom prst="rightArrow">
            <a:avLst/>
          </a:prstGeom>
          <a:solidFill>
            <a:srgbClr val="E2F0D9"/>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p:cNvSpPr/>
          <p:nvPr/>
        </p:nvSpPr>
        <p:spPr>
          <a:xfrm>
            <a:off x="4378616" y="3120501"/>
            <a:ext cx="659155" cy="923330"/>
          </a:xfrm>
          <a:prstGeom prst="rect">
            <a:avLst/>
          </a:prstGeom>
          <a:solidFill>
            <a:schemeClr val="bg1"/>
          </a:solidFill>
        </p:spPr>
        <p:txBody>
          <a:bodyPr wrap="none" lIns="91440" tIns="45720" rIns="91440" bIns="45720">
            <a:spAutoFit/>
          </a:bodyPr>
          <a:lstStyle/>
          <a:p>
            <a:pPr algn="ctr"/>
            <a:r>
              <a:rPr lang="en-US" sz="5400" b="0" cap="none" spc="0" dirty="0">
                <a:ln w="0">
                  <a:solidFill>
                    <a:schemeClr val="tx1">
                      <a:lumMod val="75000"/>
                      <a:lumOff val="25000"/>
                    </a:schemeClr>
                  </a:solidFill>
                </a:ln>
                <a:solidFill>
                  <a:srgbClr val="D2E4F4"/>
                </a:solidFill>
              </a:rPr>
              <a:t>+</a:t>
            </a:r>
          </a:p>
        </p:txBody>
      </p:sp>
    </p:spTree>
    <p:extLst>
      <p:ext uri="{BB962C8B-B14F-4D97-AF65-F5344CB8AC3E}">
        <p14:creationId xmlns:p14="http://schemas.microsoft.com/office/powerpoint/2010/main" val="303092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1DBD5-9880-4756-A45D-98824EDED00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71300EF-E276-427B-A2BE-CB77FE838EFC}"/>
              </a:ext>
            </a:extLst>
          </p:cNvPr>
          <p:cNvSpPr>
            <a:spLocks noGrp="1"/>
          </p:cNvSpPr>
          <p:nvPr>
            <p:ph idx="1"/>
          </p:nvPr>
        </p:nvSpPr>
        <p:spPr/>
        <p:txBody>
          <a:bodyPr>
            <a:normAutofit fontScale="77500" lnSpcReduction="20000"/>
          </a:bodyPr>
          <a:lstStyle/>
          <a:p>
            <a:pPr marL="0" indent="0">
              <a:lnSpc>
                <a:spcPct val="170000"/>
              </a:lnSpc>
              <a:buNone/>
            </a:pPr>
            <a:r>
              <a:rPr lang="zh-CN" altLang="en-US" dirty="0"/>
              <a:t>前段時間美國公佈的一份長達</a:t>
            </a:r>
            <a:r>
              <a:rPr lang="en-US" altLang="zh-CN" dirty="0"/>
              <a:t>35</a:t>
            </a:r>
            <a:r>
              <a:rPr lang="zh-CN" altLang="en-US" dirty="0"/>
              <a:t>頁的</a:t>
            </a:r>
            <a:r>
              <a:rPr lang="en-US" altLang="zh-CN" dirty="0"/>
              <a:t>《2016-2045</a:t>
            </a:r>
            <a:r>
              <a:rPr lang="zh-CN" altLang="en-US" dirty="0"/>
              <a:t>年新興科技趨勢報告</a:t>
            </a:r>
            <a:r>
              <a:rPr lang="en-US" altLang="zh-CN" dirty="0"/>
              <a:t>》</a:t>
            </a:r>
            <a:r>
              <a:rPr lang="zh-CN" altLang="en-US" dirty="0"/>
              <a:t>。該報告是在美國過去五年內由政府機構、諮詢機構、智囊團、科研機構等發表的</a:t>
            </a:r>
            <a:r>
              <a:rPr lang="en-US" altLang="zh-CN" dirty="0"/>
              <a:t>32</a:t>
            </a:r>
            <a:r>
              <a:rPr lang="zh-CN" altLang="en-US" dirty="0"/>
              <a:t>份科技趨勢相關研究調查報告的基礎上提煉形成的。</a:t>
            </a:r>
          </a:p>
          <a:p>
            <a:pPr marL="0" indent="0">
              <a:lnSpc>
                <a:spcPct val="170000"/>
              </a:lnSpc>
              <a:buNone/>
            </a:pPr>
            <a:r>
              <a:rPr lang="zh-CN" altLang="en-US" dirty="0"/>
              <a:t>通過對近</a:t>
            </a:r>
            <a:r>
              <a:rPr lang="en-US" altLang="zh-CN" dirty="0">
                <a:solidFill>
                  <a:schemeClr val="bg1"/>
                </a:solidFill>
              </a:rPr>
              <a:t>700</a:t>
            </a:r>
            <a:r>
              <a:rPr lang="zh-CN" altLang="en-US" dirty="0">
                <a:solidFill>
                  <a:schemeClr val="bg1"/>
                </a:solidFill>
              </a:rPr>
              <a:t>項</a:t>
            </a:r>
            <a:r>
              <a:rPr lang="zh-CN" altLang="en-US" dirty="0"/>
              <a:t>科技趨勢的綜合比對分析，最終明確了</a:t>
            </a:r>
            <a:r>
              <a:rPr lang="en-US" altLang="zh-CN" dirty="0">
                <a:solidFill>
                  <a:schemeClr val="bg1"/>
                </a:solidFill>
              </a:rPr>
              <a:t>20</a:t>
            </a:r>
            <a:r>
              <a:rPr lang="zh-CN" altLang="en-US" dirty="0">
                <a:solidFill>
                  <a:schemeClr val="bg1"/>
                </a:solidFill>
              </a:rPr>
              <a:t>項</a:t>
            </a:r>
            <a:r>
              <a:rPr lang="zh-CN" altLang="en-US" dirty="0"/>
              <a:t>最值得關注的科技發展趨勢。</a:t>
            </a:r>
          </a:p>
          <a:p>
            <a:pPr marL="0" indent="0">
              <a:lnSpc>
                <a:spcPct val="170000"/>
              </a:lnSpc>
              <a:buNone/>
            </a:pPr>
            <a:r>
              <a:rPr lang="zh-CN" altLang="en-US" dirty="0"/>
              <a:t>該報告的發佈一是為了幫助美國相關部門對未來</a:t>
            </a:r>
            <a:r>
              <a:rPr lang="en-US" altLang="zh-CN" dirty="0"/>
              <a:t>30</a:t>
            </a:r>
            <a:r>
              <a:rPr lang="zh-CN" altLang="en-US" dirty="0"/>
              <a:t>年可能影響國家力量的核心科技有一個總體上的把握，其二是為國家及社會資本指明科技投資方向，以確保美國在未來世界中的戰略優勢。</a:t>
            </a:r>
            <a:endParaRPr lang="zh-TW" altLang="en-US" dirty="0"/>
          </a:p>
        </p:txBody>
      </p:sp>
    </p:spTree>
    <p:extLst>
      <p:ext uri="{BB962C8B-B14F-4D97-AF65-F5344CB8AC3E}">
        <p14:creationId xmlns:p14="http://schemas.microsoft.com/office/powerpoint/2010/main" val="67243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框架 30">
            <a:extLst>
              <a:ext uri="{FF2B5EF4-FFF2-40B4-BE49-F238E27FC236}">
                <a16:creationId xmlns:a16="http://schemas.microsoft.com/office/drawing/2014/main" id="{0432308C-7A32-4212-AED7-EB2C6F88AFBC}"/>
              </a:ext>
            </a:extLst>
          </p:cNvPr>
          <p:cNvSpPr/>
          <p:nvPr/>
        </p:nvSpPr>
        <p:spPr>
          <a:xfrm>
            <a:off x="6152540" y="357188"/>
            <a:ext cx="5799888" cy="6305550"/>
          </a:xfrm>
          <a:prstGeom prst="frame">
            <a:avLst>
              <a:gd name="adj1" fmla="val 8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矩形: 圓角 31">
            <a:extLst>
              <a:ext uri="{FF2B5EF4-FFF2-40B4-BE49-F238E27FC236}">
                <a16:creationId xmlns:a16="http://schemas.microsoft.com/office/drawing/2014/main" id="{18AFC9F8-98C8-447D-BF8F-16077878A9E1}"/>
              </a:ext>
            </a:extLst>
          </p:cNvPr>
          <p:cNvSpPr/>
          <p:nvPr/>
        </p:nvSpPr>
        <p:spPr>
          <a:xfrm>
            <a:off x="6359838" y="473869"/>
            <a:ext cx="5317832" cy="5910262"/>
          </a:xfrm>
          <a:prstGeom prst="roundRect">
            <a:avLst/>
          </a:prstGeom>
          <a:solidFill>
            <a:srgbClr val="17195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3FF32F6-4CEF-415D-8EE9-1D7C597D4438}"/>
              </a:ext>
            </a:extLst>
          </p:cNvPr>
          <p:cNvSpPr txBox="1"/>
          <p:nvPr/>
        </p:nvSpPr>
        <p:spPr>
          <a:xfrm>
            <a:off x="6569029" y="1654352"/>
            <a:ext cx="5383399" cy="646331"/>
          </a:xfrm>
          <a:prstGeom prst="rect">
            <a:avLst/>
          </a:prstGeom>
          <a:noFill/>
        </p:spPr>
        <p:txBody>
          <a:bodyPr wrap="square" rtlCol="0">
            <a:spAutoFit/>
          </a:bodyPr>
          <a:lstStyle/>
          <a:p>
            <a:pPr algn="ctr"/>
            <a:r>
              <a:rPr lang="en-US" altLang="zh-TW"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IR</a:t>
            </a:r>
            <a:endPar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p:txBody>
      </p:sp>
      <p:sp>
        <p:nvSpPr>
          <p:cNvPr id="9" name="文字方塊 8">
            <a:extLst>
              <a:ext uri="{FF2B5EF4-FFF2-40B4-BE49-F238E27FC236}">
                <a16:creationId xmlns:a16="http://schemas.microsoft.com/office/drawing/2014/main" id="{486FB05E-355A-47D7-BECD-61DC1A3E279C}"/>
              </a:ext>
            </a:extLst>
          </p:cNvPr>
          <p:cNvSpPr txBox="1"/>
          <p:nvPr/>
        </p:nvSpPr>
        <p:spPr>
          <a:xfrm>
            <a:off x="5684025" y="2964769"/>
            <a:ext cx="3836810" cy="646331"/>
          </a:xfrm>
          <a:prstGeom prst="rect">
            <a:avLst/>
          </a:prstGeom>
          <a:noFill/>
        </p:spPr>
        <p:txBody>
          <a:bodyPr wrap="square" rtlCol="0">
            <a:spAutoFit/>
          </a:bodyPr>
          <a:lstStyle/>
          <a:p>
            <a:pPr algn="ctr"/>
            <a:r>
              <a:rPr lang="en-US" altLang="zh-TW"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VR</a:t>
            </a:r>
            <a:endPar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p:txBody>
      </p:sp>
      <p:sp>
        <p:nvSpPr>
          <p:cNvPr id="10" name="文字方塊 9">
            <a:extLst>
              <a:ext uri="{FF2B5EF4-FFF2-40B4-BE49-F238E27FC236}">
                <a16:creationId xmlns:a16="http://schemas.microsoft.com/office/drawing/2014/main" id="{336CFAB0-91D4-4805-801D-A674DED5AC99}"/>
              </a:ext>
            </a:extLst>
          </p:cNvPr>
          <p:cNvSpPr txBox="1"/>
          <p:nvPr/>
        </p:nvSpPr>
        <p:spPr>
          <a:xfrm>
            <a:off x="8845021" y="2925489"/>
            <a:ext cx="3836810" cy="646331"/>
          </a:xfrm>
          <a:prstGeom prst="rect">
            <a:avLst/>
          </a:prstGeom>
          <a:noFill/>
        </p:spPr>
        <p:txBody>
          <a:bodyPr wrap="square" rtlCol="0">
            <a:spAutoFit/>
          </a:bodyPr>
          <a:lstStyle/>
          <a:p>
            <a:pPr algn="ctr"/>
            <a:r>
              <a:rPr lang="en-US" altLang="zh-TW"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AR</a:t>
            </a:r>
            <a:endPar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p:txBody>
      </p:sp>
      <p:sp>
        <p:nvSpPr>
          <p:cNvPr id="4" name="等腰三角形 3">
            <a:extLst>
              <a:ext uri="{FF2B5EF4-FFF2-40B4-BE49-F238E27FC236}">
                <a16:creationId xmlns:a16="http://schemas.microsoft.com/office/drawing/2014/main" id="{4E898335-C3A4-4D60-9FEF-DA620D5D1D10}"/>
              </a:ext>
            </a:extLst>
          </p:cNvPr>
          <p:cNvSpPr/>
          <p:nvPr/>
        </p:nvSpPr>
        <p:spPr>
          <a:xfrm>
            <a:off x="8294860" y="2363400"/>
            <a:ext cx="1447787" cy="1093422"/>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DEC62120-F600-4322-B1BC-03D4FF4785A2}"/>
              </a:ext>
            </a:extLst>
          </p:cNvPr>
          <p:cNvSpPr txBox="1"/>
          <p:nvPr/>
        </p:nvSpPr>
        <p:spPr>
          <a:xfrm>
            <a:off x="7261352" y="734139"/>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混合現實</a:t>
            </a:r>
          </a:p>
        </p:txBody>
      </p:sp>
      <p:sp>
        <p:nvSpPr>
          <p:cNvPr id="5" name="箭號: 向右 4">
            <a:extLst>
              <a:ext uri="{FF2B5EF4-FFF2-40B4-BE49-F238E27FC236}">
                <a16:creationId xmlns:a16="http://schemas.microsoft.com/office/drawing/2014/main" id="{42733BAA-D537-475E-BF6F-F66028F68002}"/>
              </a:ext>
            </a:extLst>
          </p:cNvPr>
          <p:cNvSpPr/>
          <p:nvPr/>
        </p:nvSpPr>
        <p:spPr>
          <a:xfrm>
            <a:off x="7032028" y="3853849"/>
            <a:ext cx="521792" cy="526668"/>
          </a:xfrm>
          <a:prstGeom prst="rightArrow">
            <a:avLst>
              <a:gd name="adj1" fmla="val 44272"/>
              <a:gd name="adj2" fmla="val 5967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3DC5626-4CEF-435F-BF98-64110DEE555A}"/>
              </a:ext>
            </a:extLst>
          </p:cNvPr>
          <p:cNvSpPr txBox="1"/>
          <p:nvPr/>
        </p:nvSpPr>
        <p:spPr>
          <a:xfrm>
            <a:off x="7479545" y="3842683"/>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沉浸式體驗</a:t>
            </a:r>
          </a:p>
        </p:txBody>
      </p:sp>
      <p:pic>
        <p:nvPicPr>
          <p:cNvPr id="2" name="圖片 1">
            <a:extLst>
              <a:ext uri="{FF2B5EF4-FFF2-40B4-BE49-F238E27FC236}">
                <a16:creationId xmlns:a16="http://schemas.microsoft.com/office/drawing/2014/main" id="{114AA796-C893-4EE6-9D0E-E0D51040F695}"/>
              </a:ext>
            </a:extLst>
          </p:cNvPr>
          <p:cNvPicPr>
            <a:picLocks noChangeAspect="1"/>
          </p:cNvPicPr>
          <p:nvPr/>
        </p:nvPicPr>
        <p:blipFill>
          <a:blip r:embed="rId2"/>
          <a:stretch>
            <a:fillRect/>
          </a:stretch>
        </p:blipFill>
        <p:spPr>
          <a:xfrm>
            <a:off x="681037" y="620325"/>
            <a:ext cx="2619375" cy="1743075"/>
          </a:xfrm>
          <a:prstGeom prst="rect">
            <a:avLst/>
          </a:prstGeom>
        </p:spPr>
      </p:pic>
      <p:pic>
        <p:nvPicPr>
          <p:cNvPr id="3" name="圖片 2">
            <a:extLst>
              <a:ext uri="{FF2B5EF4-FFF2-40B4-BE49-F238E27FC236}">
                <a16:creationId xmlns:a16="http://schemas.microsoft.com/office/drawing/2014/main" id="{E138397F-7C20-4346-A760-2D1C976B2A11}"/>
              </a:ext>
            </a:extLst>
          </p:cNvPr>
          <p:cNvPicPr>
            <a:picLocks noChangeAspect="1"/>
          </p:cNvPicPr>
          <p:nvPr/>
        </p:nvPicPr>
        <p:blipFill>
          <a:blip r:embed="rId3"/>
          <a:stretch>
            <a:fillRect/>
          </a:stretch>
        </p:blipFill>
        <p:spPr>
          <a:xfrm>
            <a:off x="251973" y="2694550"/>
            <a:ext cx="5340713" cy="3004151"/>
          </a:xfrm>
          <a:prstGeom prst="rect">
            <a:avLst/>
          </a:prstGeom>
        </p:spPr>
      </p:pic>
      <p:sp>
        <p:nvSpPr>
          <p:cNvPr id="6" name="文字方塊 5">
            <a:extLst>
              <a:ext uri="{FF2B5EF4-FFF2-40B4-BE49-F238E27FC236}">
                <a16:creationId xmlns:a16="http://schemas.microsoft.com/office/drawing/2014/main" id="{800C19D8-2A21-4E90-860B-1AE35B5CB298}"/>
              </a:ext>
            </a:extLst>
          </p:cNvPr>
          <p:cNvSpPr txBox="1"/>
          <p:nvPr/>
        </p:nvSpPr>
        <p:spPr>
          <a:xfrm>
            <a:off x="3619500" y="1491862"/>
            <a:ext cx="1569660" cy="646331"/>
          </a:xfrm>
          <a:prstGeom prst="rect">
            <a:avLst/>
          </a:prstGeom>
          <a:noFill/>
        </p:spPr>
        <p:txBody>
          <a:bodyPr wrap="none" rtlCol="0">
            <a:spAutoFit/>
          </a:bodyPr>
          <a:lstStyle/>
          <a:p>
            <a:r>
              <a:rPr lang="zh-TW" altLang="en-US" sz="3600" dirty="0"/>
              <a:t>寶可夢</a:t>
            </a:r>
          </a:p>
        </p:txBody>
      </p:sp>
      <p:sp>
        <p:nvSpPr>
          <p:cNvPr id="7" name="文字方塊 6">
            <a:extLst>
              <a:ext uri="{FF2B5EF4-FFF2-40B4-BE49-F238E27FC236}">
                <a16:creationId xmlns:a16="http://schemas.microsoft.com/office/drawing/2014/main" id="{7AFB4405-FD22-49DA-A8E6-049353D662CE}"/>
              </a:ext>
            </a:extLst>
          </p:cNvPr>
          <p:cNvSpPr txBox="1"/>
          <p:nvPr/>
        </p:nvSpPr>
        <p:spPr>
          <a:xfrm>
            <a:off x="581025" y="5845185"/>
            <a:ext cx="4339650" cy="646331"/>
          </a:xfrm>
          <a:prstGeom prst="rect">
            <a:avLst/>
          </a:prstGeom>
          <a:noFill/>
        </p:spPr>
        <p:txBody>
          <a:bodyPr wrap="none" rtlCol="0">
            <a:spAutoFit/>
          </a:bodyPr>
          <a:lstStyle/>
          <a:p>
            <a:r>
              <a:rPr lang="zh-TW" altLang="en-US" sz="3600" dirty="0"/>
              <a:t>阿爾罕布拉宮的回憶</a:t>
            </a:r>
          </a:p>
        </p:txBody>
      </p:sp>
    </p:spTree>
    <p:extLst>
      <p:ext uri="{BB962C8B-B14F-4D97-AF65-F5344CB8AC3E}">
        <p14:creationId xmlns:p14="http://schemas.microsoft.com/office/powerpoint/2010/main" val="2626175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nancial Services Firms: Embrace Automation to Reduce Cyber Risk">
            <a:extLst>
              <a:ext uri="{FF2B5EF4-FFF2-40B4-BE49-F238E27FC236}">
                <a16:creationId xmlns:a16="http://schemas.microsoft.com/office/drawing/2014/main" id="{5B600F4F-A4E7-4537-AB65-3F90FFA72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543" y="89799"/>
            <a:ext cx="14702930" cy="68053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lue Pink Low Poly Background Design">
            <a:extLst>
              <a:ext uri="{FF2B5EF4-FFF2-40B4-BE49-F238E27FC236}">
                <a16:creationId xmlns:a16="http://schemas.microsoft.com/office/drawing/2014/main" id="{A72292A5-2069-4B8C-8450-F3DC7F87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0933" y="4298218"/>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框架 30">
            <a:extLst>
              <a:ext uri="{FF2B5EF4-FFF2-40B4-BE49-F238E27FC236}">
                <a16:creationId xmlns:a16="http://schemas.microsoft.com/office/drawing/2014/main" id="{0432308C-7A32-4212-AED7-EB2C6F88AFBC}"/>
              </a:ext>
            </a:extLst>
          </p:cNvPr>
          <p:cNvSpPr/>
          <p:nvPr/>
        </p:nvSpPr>
        <p:spPr>
          <a:xfrm>
            <a:off x="6152540" y="357188"/>
            <a:ext cx="5799888" cy="6305550"/>
          </a:xfrm>
          <a:prstGeom prst="frame">
            <a:avLst>
              <a:gd name="adj1" fmla="val 8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矩形: 圓角 31">
            <a:extLst>
              <a:ext uri="{FF2B5EF4-FFF2-40B4-BE49-F238E27FC236}">
                <a16:creationId xmlns:a16="http://schemas.microsoft.com/office/drawing/2014/main" id="{18AFC9F8-98C8-447D-BF8F-16077878A9E1}"/>
              </a:ext>
            </a:extLst>
          </p:cNvPr>
          <p:cNvSpPr/>
          <p:nvPr/>
        </p:nvSpPr>
        <p:spPr>
          <a:xfrm>
            <a:off x="6326518" y="501691"/>
            <a:ext cx="5317832" cy="5910262"/>
          </a:xfrm>
          <a:prstGeom prst="roundRect">
            <a:avLst/>
          </a:prstGeom>
          <a:solidFill>
            <a:srgbClr val="17195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3FF32F6-4CEF-415D-8EE9-1D7C597D4438}"/>
              </a:ext>
            </a:extLst>
          </p:cNvPr>
          <p:cNvSpPr txBox="1"/>
          <p:nvPr/>
        </p:nvSpPr>
        <p:spPr>
          <a:xfrm>
            <a:off x="6293735" y="1595694"/>
            <a:ext cx="5383399"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身份辨識</a:t>
            </a:r>
          </a:p>
        </p:txBody>
      </p:sp>
      <p:sp>
        <p:nvSpPr>
          <p:cNvPr id="9" name="文字方塊 8">
            <a:extLst>
              <a:ext uri="{FF2B5EF4-FFF2-40B4-BE49-F238E27FC236}">
                <a16:creationId xmlns:a16="http://schemas.microsoft.com/office/drawing/2014/main" id="{486FB05E-355A-47D7-BECD-61DC1A3E279C}"/>
              </a:ext>
            </a:extLst>
          </p:cNvPr>
          <p:cNvSpPr txBox="1"/>
          <p:nvPr/>
        </p:nvSpPr>
        <p:spPr>
          <a:xfrm>
            <a:off x="5342947" y="3050692"/>
            <a:ext cx="3836810" cy="1200329"/>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自我進化</a:t>
            </a:r>
            <a:endParaRPr lang="en-US" altLang="zh-TW" sz="36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網路</a:t>
            </a:r>
          </a:p>
        </p:txBody>
      </p:sp>
      <p:sp>
        <p:nvSpPr>
          <p:cNvPr id="10" name="文字方塊 9">
            <a:extLst>
              <a:ext uri="{FF2B5EF4-FFF2-40B4-BE49-F238E27FC236}">
                <a16:creationId xmlns:a16="http://schemas.microsoft.com/office/drawing/2014/main" id="{336CFAB0-91D4-4805-801D-A674DED5AC99}"/>
              </a:ext>
            </a:extLst>
          </p:cNvPr>
          <p:cNvSpPr txBox="1"/>
          <p:nvPr/>
        </p:nvSpPr>
        <p:spPr>
          <a:xfrm>
            <a:off x="8775094" y="3278159"/>
            <a:ext cx="3836810"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解密加密</a:t>
            </a:r>
            <a:endParaRPr lang="en-US" altLang="zh-TW" sz="36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p:txBody>
      </p:sp>
      <p:sp>
        <p:nvSpPr>
          <p:cNvPr id="4" name="等腰三角形 3">
            <a:extLst>
              <a:ext uri="{FF2B5EF4-FFF2-40B4-BE49-F238E27FC236}">
                <a16:creationId xmlns:a16="http://schemas.microsoft.com/office/drawing/2014/main" id="{4E898335-C3A4-4D60-9FEF-DA620D5D1D10}"/>
              </a:ext>
            </a:extLst>
          </p:cNvPr>
          <p:cNvSpPr/>
          <p:nvPr/>
        </p:nvSpPr>
        <p:spPr>
          <a:xfrm>
            <a:off x="8294860" y="2363400"/>
            <a:ext cx="1447787" cy="1093422"/>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DEC62120-F600-4322-B1BC-03D4FF4785A2}"/>
              </a:ext>
            </a:extLst>
          </p:cNvPr>
          <p:cNvSpPr txBox="1"/>
          <p:nvPr/>
        </p:nvSpPr>
        <p:spPr>
          <a:xfrm>
            <a:off x="7261352" y="734139"/>
            <a:ext cx="3836810" cy="707886"/>
          </a:xfrm>
          <a:prstGeom prst="rect">
            <a:avLst/>
          </a:prstGeom>
          <a:noFill/>
        </p:spPr>
        <p:txBody>
          <a:bodyPr wrap="square" rtlCol="0">
            <a:spAutoFit/>
          </a:bodyPr>
          <a:lstStyle/>
          <a:p>
            <a:pPr algn="ctr"/>
            <a:r>
              <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cyber security</a:t>
            </a:r>
            <a:endPar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endParaRPr>
          </a:p>
        </p:txBody>
      </p:sp>
      <p:pic>
        <p:nvPicPr>
          <p:cNvPr id="2" name="圖片 1">
            <a:extLst>
              <a:ext uri="{FF2B5EF4-FFF2-40B4-BE49-F238E27FC236}">
                <a16:creationId xmlns:a16="http://schemas.microsoft.com/office/drawing/2014/main" id="{10CBAE7A-AD20-4132-A4FE-9C7699A36795}"/>
              </a:ext>
            </a:extLst>
          </p:cNvPr>
          <p:cNvPicPr>
            <a:picLocks noChangeAspect="1"/>
          </p:cNvPicPr>
          <p:nvPr/>
        </p:nvPicPr>
        <p:blipFill>
          <a:blip r:embed="rId4"/>
          <a:stretch>
            <a:fillRect/>
          </a:stretch>
        </p:blipFill>
        <p:spPr>
          <a:xfrm>
            <a:off x="983042" y="4062017"/>
            <a:ext cx="4543180" cy="2541639"/>
          </a:xfrm>
          <a:prstGeom prst="rect">
            <a:avLst/>
          </a:prstGeom>
        </p:spPr>
      </p:pic>
      <p:pic>
        <p:nvPicPr>
          <p:cNvPr id="3" name="圖片 2">
            <a:extLst>
              <a:ext uri="{FF2B5EF4-FFF2-40B4-BE49-F238E27FC236}">
                <a16:creationId xmlns:a16="http://schemas.microsoft.com/office/drawing/2014/main" id="{C4442F77-1C73-4630-8E3B-5845C15B7E8D}"/>
              </a:ext>
            </a:extLst>
          </p:cNvPr>
          <p:cNvPicPr>
            <a:picLocks noChangeAspect="1"/>
          </p:cNvPicPr>
          <p:nvPr/>
        </p:nvPicPr>
        <p:blipFill>
          <a:blip r:embed="rId5"/>
          <a:stretch>
            <a:fillRect/>
          </a:stretch>
        </p:blipFill>
        <p:spPr>
          <a:xfrm>
            <a:off x="0" y="484718"/>
            <a:ext cx="6096000" cy="2638425"/>
          </a:xfrm>
          <a:prstGeom prst="rect">
            <a:avLst/>
          </a:prstGeom>
        </p:spPr>
      </p:pic>
    </p:spTree>
    <p:extLst>
      <p:ext uri="{BB962C8B-B14F-4D97-AF65-F5344CB8AC3E}">
        <p14:creationId xmlns:p14="http://schemas.microsoft.com/office/powerpoint/2010/main" val="1223910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框架 30">
            <a:extLst>
              <a:ext uri="{FF2B5EF4-FFF2-40B4-BE49-F238E27FC236}">
                <a16:creationId xmlns:a16="http://schemas.microsoft.com/office/drawing/2014/main" id="{0432308C-7A32-4212-AED7-EB2C6F88AFBC}"/>
              </a:ext>
            </a:extLst>
          </p:cNvPr>
          <p:cNvSpPr/>
          <p:nvPr/>
        </p:nvSpPr>
        <p:spPr>
          <a:xfrm>
            <a:off x="6152540" y="357188"/>
            <a:ext cx="5799888" cy="6305550"/>
          </a:xfrm>
          <a:prstGeom prst="frame">
            <a:avLst>
              <a:gd name="adj1" fmla="val 8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矩形: 圓角 31">
            <a:extLst>
              <a:ext uri="{FF2B5EF4-FFF2-40B4-BE49-F238E27FC236}">
                <a16:creationId xmlns:a16="http://schemas.microsoft.com/office/drawing/2014/main" id="{18AFC9F8-98C8-447D-BF8F-16077878A9E1}"/>
              </a:ext>
            </a:extLst>
          </p:cNvPr>
          <p:cNvSpPr/>
          <p:nvPr/>
        </p:nvSpPr>
        <p:spPr>
          <a:xfrm>
            <a:off x="6359838" y="473869"/>
            <a:ext cx="5317832" cy="5910262"/>
          </a:xfrm>
          <a:prstGeom prst="roundRect">
            <a:avLst/>
          </a:prstGeom>
          <a:solidFill>
            <a:srgbClr val="171953">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3DC5626-4CEF-435F-BF98-64110DEE555A}"/>
              </a:ext>
            </a:extLst>
          </p:cNvPr>
          <p:cNvSpPr txBox="1"/>
          <p:nvPr/>
        </p:nvSpPr>
        <p:spPr>
          <a:xfrm>
            <a:off x="6936620" y="1024924"/>
            <a:ext cx="3836810" cy="4401205"/>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區塊鏈</a:t>
            </a:r>
            <a:endPar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endParaRPr>
          </a:p>
          <a:p>
            <a:pPr algn="ctr"/>
            <a:endPar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endParaRPr>
          </a:p>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自然用戶介面</a:t>
            </a:r>
            <a:endPar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endParaRPr>
          </a:p>
          <a:p>
            <a:pPr algn="ctr"/>
            <a:endPar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endParaRPr>
          </a:p>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腦機接口</a:t>
            </a:r>
            <a:endPar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endParaRPr>
          </a:p>
          <a:p>
            <a:pPr algn="ctr"/>
            <a:endPar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endParaRPr>
          </a:p>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腦波控制</a:t>
            </a:r>
          </a:p>
        </p:txBody>
      </p:sp>
      <p:sp>
        <p:nvSpPr>
          <p:cNvPr id="2" name="矩形 1">
            <a:extLst>
              <a:ext uri="{FF2B5EF4-FFF2-40B4-BE49-F238E27FC236}">
                <a16:creationId xmlns:a16="http://schemas.microsoft.com/office/drawing/2014/main" id="{6C562103-A878-4974-A160-A335237221BF}"/>
              </a:ext>
            </a:extLst>
          </p:cNvPr>
          <p:cNvSpPr/>
          <p:nvPr/>
        </p:nvSpPr>
        <p:spPr>
          <a:xfrm>
            <a:off x="970500" y="357188"/>
            <a:ext cx="3262433" cy="830997"/>
          </a:xfrm>
          <a:prstGeom prst="rect">
            <a:avLst/>
          </a:prstGeom>
        </p:spPr>
        <p:txBody>
          <a:bodyPr wrap="none">
            <a:spAutoFit/>
          </a:bodyPr>
          <a:lstStyle/>
          <a:p>
            <a:pPr algn="ctr"/>
            <a:r>
              <a:rPr lang="en-US" altLang="zh-TW" sz="4800" b="1" dirty="0">
                <a:solidFill>
                  <a:schemeClr val="bg1"/>
                </a:solidFill>
                <a:latin typeface="SetoFont" panose="02000600000000000000" pitchFamily="2" charset="-120"/>
                <a:ea typeface="SetoFont" panose="02000600000000000000" pitchFamily="2" charset="-120"/>
                <a:cs typeface="SetoFont" panose="02000600000000000000" pitchFamily="2" charset="-120"/>
              </a:rPr>
              <a:t>WHAT ELSE?</a:t>
            </a:r>
          </a:p>
        </p:txBody>
      </p:sp>
      <p:pic>
        <p:nvPicPr>
          <p:cNvPr id="3" name="圖片 2">
            <a:extLst>
              <a:ext uri="{FF2B5EF4-FFF2-40B4-BE49-F238E27FC236}">
                <a16:creationId xmlns:a16="http://schemas.microsoft.com/office/drawing/2014/main" id="{C3777E9A-9295-4CD4-BE1C-4DB889A45808}"/>
              </a:ext>
            </a:extLst>
          </p:cNvPr>
          <p:cNvPicPr>
            <a:picLocks noChangeAspect="1"/>
          </p:cNvPicPr>
          <p:nvPr/>
        </p:nvPicPr>
        <p:blipFill>
          <a:blip r:embed="rId2"/>
          <a:stretch>
            <a:fillRect/>
          </a:stretch>
        </p:blipFill>
        <p:spPr>
          <a:xfrm>
            <a:off x="146319" y="1448786"/>
            <a:ext cx="5799888" cy="3960428"/>
          </a:xfrm>
          <a:prstGeom prst="rect">
            <a:avLst/>
          </a:prstGeom>
        </p:spPr>
      </p:pic>
    </p:spTree>
    <p:extLst>
      <p:ext uri="{BB962C8B-B14F-4D97-AF65-F5344CB8AC3E}">
        <p14:creationId xmlns:p14="http://schemas.microsoft.com/office/powerpoint/2010/main" val="2131733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46867" y="5229226"/>
            <a:ext cx="7956551" cy="1152525"/>
          </a:xfrm>
        </p:spPr>
        <p:txBody>
          <a:bodyPr/>
          <a:lstStyle/>
          <a:p>
            <a:pPr algn="ctr" eaLnBrk="1" fontAlgn="auto" hangingPunct="1">
              <a:spcAft>
                <a:spcPts val="0"/>
              </a:spcAft>
              <a:buClr>
                <a:schemeClr val="accent6">
                  <a:lumMod val="75000"/>
                </a:schemeClr>
              </a:buClr>
              <a:buFont typeface="Georgia" pitchFamily="18" charset="0"/>
              <a:buNone/>
              <a:defRPr/>
            </a:pPr>
            <a:r>
              <a:rPr lang="en-US" altLang="zh-TW" sz="2400" dirty="0"/>
              <a:t>Thank you for your pay attentions!</a:t>
            </a:r>
            <a:endParaRPr lang="zh-TW" altLang="en-US" sz="2400" dirty="0"/>
          </a:p>
        </p:txBody>
      </p:sp>
      <p:pic>
        <p:nvPicPr>
          <p:cNvPr id="3" name="Picture 3" descr="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951" y="3429000"/>
            <a:ext cx="4453467"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p:cNvGrpSpPr>
          <p:nvPr/>
        </p:nvGrpSpPr>
        <p:grpSpPr bwMode="auto">
          <a:xfrm>
            <a:off x="7823200" y="1484313"/>
            <a:ext cx="3454400" cy="2290762"/>
            <a:chOff x="864" y="1055"/>
            <a:chExt cx="1632" cy="1443"/>
          </a:xfrm>
        </p:grpSpPr>
        <p:pic>
          <p:nvPicPr>
            <p:cNvPr id="65541" name="Picture 4" descr="10878_poster420"/>
            <p:cNvPicPr>
              <a:picLocks noChangeAspect="1" noChangeArrowheads="1"/>
            </p:cNvPicPr>
            <p:nvPr/>
          </p:nvPicPr>
          <p:blipFill>
            <a:blip r:embed="rId3">
              <a:lum bright="18000"/>
              <a:extLst>
                <a:ext uri="{28A0092B-C50C-407E-A947-70E740481C1C}">
                  <a14:useLocalDpi xmlns:a14="http://schemas.microsoft.com/office/drawing/2010/main" val="0"/>
                </a:ext>
              </a:extLst>
            </a:blip>
            <a:srcRect l="16170" t="6400" r="21925"/>
            <a:stretch>
              <a:fillRect/>
            </a:stretch>
          </p:blipFill>
          <p:spPr bwMode="auto">
            <a:xfrm>
              <a:off x="864" y="1055"/>
              <a:ext cx="528" cy="543"/>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65542" name="Picture 5" descr="24012_poster420"/>
            <p:cNvPicPr>
              <a:picLocks noChangeAspect="1" noChangeArrowheads="1"/>
            </p:cNvPicPr>
            <p:nvPr/>
          </p:nvPicPr>
          <p:blipFill>
            <a:blip r:embed="rId4">
              <a:extLst>
                <a:ext uri="{28A0092B-C50C-407E-A947-70E740481C1C}">
                  <a14:useLocalDpi xmlns:a14="http://schemas.microsoft.com/office/drawing/2010/main" val="0"/>
                </a:ext>
              </a:extLst>
            </a:blip>
            <a:srcRect l="7556" t="10001" r="14223" b="4666"/>
            <a:stretch>
              <a:fillRect/>
            </a:stretch>
          </p:blipFill>
          <p:spPr bwMode="auto">
            <a:xfrm>
              <a:off x="864" y="1583"/>
              <a:ext cx="528" cy="48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65543" name="Picture 6" descr="17518_poster420"/>
            <p:cNvPicPr>
              <a:picLocks noChangeAspect="1" noChangeArrowheads="1"/>
            </p:cNvPicPr>
            <p:nvPr/>
          </p:nvPicPr>
          <p:blipFill>
            <a:blip r:embed="rId5">
              <a:lum bright="12000"/>
              <a:extLst>
                <a:ext uri="{28A0092B-C50C-407E-A947-70E740481C1C}">
                  <a14:useLocalDpi xmlns:a14="http://schemas.microsoft.com/office/drawing/2010/main" val="0"/>
                </a:ext>
              </a:extLst>
            </a:blip>
            <a:srcRect l="19345"/>
            <a:stretch>
              <a:fillRect/>
            </a:stretch>
          </p:blipFill>
          <p:spPr bwMode="auto">
            <a:xfrm>
              <a:off x="1392" y="1055"/>
              <a:ext cx="528" cy="528"/>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65544" name="Picture 7" descr="20062_poster420"/>
            <p:cNvPicPr>
              <a:picLocks noChangeAspect="1" noChangeArrowheads="1"/>
            </p:cNvPicPr>
            <p:nvPr/>
          </p:nvPicPr>
          <p:blipFill>
            <a:blip r:embed="rId6">
              <a:lum bright="6000"/>
              <a:extLst>
                <a:ext uri="{28A0092B-C50C-407E-A947-70E740481C1C}">
                  <a14:useLocalDpi xmlns:a14="http://schemas.microsoft.com/office/drawing/2010/main" val="0"/>
                </a:ext>
              </a:extLst>
            </a:blip>
            <a:srcRect t="13077" r="11530" b="3375"/>
            <a:stretch>
              <a:fillRect/>
            </a:stretch>
          </p:blipFill>
          <p:spPr bwMode="auto">
            <a:xfrm>
              <a:off x="1392" y="1584"/>
              <a:ext cx="1104" cy="914"/>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44222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973010" y="188913"/>
            <a:ext cx="8683348" cy="1143000"/>
          </a:xfrm>
        </p:spPr>
        <p:txBody>
          <a:bodyPr/>
          <a:lstStyle/>
          <a:p>
            <a:pPr eaLnBrk="1" hangingPunct="1">
              <a:defRPr/>
            </a:pPr>
            <a:r>
              <a:rPr lang="zh-TW" altLang="en-US" b="1" dirty="0">
                <a:effectLst>
                  <a:outerShdw blurRad="38100" dist="38100" dir="2700000" algn="tl">
                    <a:srgbClr val="C0C0C0"/>
                  </a:outerShdw>
                </a:effectLst>
              </a:rPr>
              <a:t>一、個人基本履歷</a:t>
            </a:r>
          </a:p>
        </p:txBody>
      </p:sp>
      <p:sp>
        <p:nvSpPr>
          <p:cNvPr id="6147" name="Rectangle 958"/>
          <p:cNvSpPr>
            <a:spLocks noChangeArrowheads="1"/>
          </p:cNvSpPr>
          <p:nvPr/>
        </p:nvSpPr>
        <p:spPr bwMode="auto">
          <a:xfrm>
            <a:off x="-810684" y="42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TW" altLang="en-US"/>
          </a:p>
        </p:txBody>
      </p:sp>
      <p:sp>
        <p:nvSpPr>
          <p:cNvPr id="6148" name="Line 1920"/>
          <p:cNvSpPr>
            <a:spLocks noChangeShapeType="1"/>
          </p:cNvSpPr>
          <p:nvPr/>
        </p:nvSpPr>
        <p:spPr bwMode="auto">
          <a:xfrm>
            <a:off x="6779684" y="28178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9" name="Line 1941"/>
          <p:cNvSpPr>
            <a:spLocks noChangeShapeType="1"/>
          </p:cNvSpPr>
          <p:nvPr/>
        </p:nvSpPr>
        <p:spPr bwMode="auto">
          <a:xfrm>
            <a:off x="6927851" y="28178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 name="Rectangle 2051"/>
          <p:cNvSpPr>
            <a:spLocks noChangeArrowheads="1"/>
          </p:cNvSpPr>
          <p:nvPr/>
        </p:nvSpPr>
        <p:spPr bwMode="auto">
          <a:xfrm>
            <a:off x="-44450" y="-25292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TW" altLang="en-US"/>
          </a:p>
        </p:txBody>
      </p:sp>
      <p:sp>
        <p:nvSpPr>
          <p:cNvPr id="6151" name="Line 3129"/>
          <p:cNvSpPr>
            <a:spLocks noChangeShapeType="1"/>
          </p:cNvSpPr>
          <p:nvPr/>
        </p:nvSpPr>
        <p:spPr bwMode="auto">
          <a:xfrm>
            <a:off x="1221317" y="25606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 name="Line 3152"/>
          <p:cNvSpPr>
            <a:spLocks noChangeShapeType="1"/>
          </p:cNvSpPr>
          <p:nvPr/>
        </p:nvSpPr>
        <p:spPr bwMode="auto">
          <a:xfrm>
            <a:off x="8405284" y="25606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3" name="Line 3170"/>
          <p:cNvSpPr>
            <a:spLocks noChangeShapeType="1"/>
          </p:cNvSpPr>
          <p:nvPr/>
        </p:nvSpPr>
        <p:spPr bwMode="auto">
          <a:xfrm>
            <a:off x="8468784" y="25606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aphicFrame>
        <p:nvGraphicFramePr>
          <p:cNvPr id="2" name="表格 1"/>
          <p:cNvGraphicFramePr>
            <a:graphicFrameLocks noGrp="1"/>
          </p:cNvGraphicFramePr>
          <p:nvPr/>
        </p:nvGraphicFramePr>
        <p:xfrm>
          <a:off x="1221317" y="1062472"/>
          <a:ext cx="10752667" cy="5153025"/>
        </p:xfrm>
        <a:graphic>
          <a:graphicData uri="http://schemas.openxmlformats.org/drawingml/2006/table">
            <a:tbl>
              <a:tblPr firstRow="1" firstCol="1" lastRow="1" lastCol="1" bandRow="1" bandCol="1"/>
              <a:tblGrid>
                <a:gridCol w="2110408">
                  <a:extLst>
                    <a:ext uri="{9D8B030D-6E8A-4147-A177-3AD203B41FA5}">
                      <a16:colId xmlns:a16="http://schemas.microsoft.com/office/drawing/2014/main" val="20000"/>
                    </a:ext>
                  </a:extLst>
                </a:gridCol>
                <a:gridCol w="8642259">
                  <a:extLst>
                    <a:ext uri="{9D8B030D-6E8A-4147-A177-3AD203B41FA5}">
                      <a16:colId xmlns:a16="http://schemas.microsoft.com/office/drawing/2014/main" val="20001"/>
                    </a:ext>
                  </a:extLst>
                </a:gridCol>
              </a:tblGrid>
              <a:tr h="1623556">
                <a:tc>
                  <a:txBody>
                    <a:bodyPr/>
                    <a:lstStyle/>
                    <a:p>
                      <a:pPr algn="just">
                        <a:lnSpc>
                          <a:spcPts val="2500"/>
                        </a:lnSpc>
                        <a:spcAft>
                          <a:spcPts val="0"/>
                        </a:spcAft>
                      </a:pPr>
                      <a:r>
                        <a:rPr lang="zh-TW" sz="1200" kern="100" dirty="0">
                          <a:effectLst/>
                          <a:latin typeface="Times New Roman"/>
                          <a:ea typeface="標楷體"/>
                        </a:rPr>
                        <a:t>姓名</a:t>
                      </a:r>
                    </a:p>
                  </a:txBody>
                  <a:tcPr marL="91436" marR="914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Aft>
                          <a:spcPts val="0"/>
                        </a:spcAft>
                      </a:pPr>
                      <a:r>
                        <a:rPr lang="zh-TW" sz="2400" kern="100" dirty="0">
                          <a:effectLst/>
                          <a:latin typeface="Times New Roman"/>
                          <a:ea typeface="標楷體"/>
                        </a:rPr>
                        <a:t>謝坤達</a:t>
                      </a:r>
                    </a:p>
                  </a:txBody>
                  <a:tcPr marL="91436" marR="914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1184">
                <a:tc>
                  <a:txBody>
                    <a:bodyPr/>
                    <a:lstStyle/>
                    <a:p>
                      <a:pPr algn="just">
                        <a:lnSpc>
                          <a:spcPts val="2500"/>
                        </a:lnSpc>
                        <a:spcAft>
                          <a:spcPts val="0"/>
                        </a:spcAft>
                      </a:pPr>
                      <a:r>
                        <a:rPr lang="zh-TW" sz="1200" kern="100" dirty="0">
                          <a:effectLst/>
                          <a:latin typeface="Times New Roman"/>
                          <a:ea typeface="標楷體"/>
                        </a:rPr>
                        <a:t>出生日期</a:t>
                      </a:r>
                    </a:p>
                  </a:txBody>
                  <a:tcPr marL="91436" marR="914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Aft>
                          <a:spcPts val="0"/>
                        </a:spcAft>
                      </a:pPr>
                      <a:r>
                        <a:rPr lang="en-US" sz="1800" kern="100" dirty="0">
                          <a:effectLst/>
                          <a:latin typeface="標楷體"/>
                          <a:ea typeface="標楷體"/>
                        </a:rPr>
                        <a:t>54</a:t>
                      </a:r>
                      <a:r>
                        <a:rPr lang="zh-TW" sz="1800" kern="100" dirty="0">
                          <a:effectLst/>
                          <a:latin typeface="Times New Roman"/>
                          <a:ea typeface="標楷體"/>
                        </a:rPr>
                        <a:t>年</a:t>
                      </a:r>
                      <a:r>
                        <a:rPr lang="en-US" sz="1800" kern="100" dirty="0">
                          <a:effectLst/>
                          <a:latin typeface="Times New Roman"/>
                          <a:ea typeface="標楷體"/>
                        </a:rPr>
                        <a:t>3</a:t>
                      </a:r>
                      <a:r>
                        <a:rPr lang="zh-TW" sz="1800" kern="100" dirty="0">
                          <a:effectLst/>
                          <a:latin typeface="Times New Roman"/>
                          <a:ea typeface="標楷體"/>
                        </a:rPr>
                        <a:t>月</a:t>
                      </a:r>
                      <a:r>
                        <a:rPr lang="en-US" sz="1800" kern="100" dirty="0">
                          <a:effectLst/>
                          <a:latin typeface="Times New Roman"/>
                          <a:ea typeface="標楷體"/>
                        </a:rPr>
                        <a:t>12</a:t>
                      </a:r>
                      <a:r>
                        <a:rPr lang="zh-TW" sz="1800" kern="100" dirty="0">
                          <a:effectLst/>
                          <a:latin typeface="Times New Roman"/>
                          <a:ea typeface="標楷體"/>
                        </a:rPr>
                        <a:t>日</a:t>
                      </a:r>
                    </a:p>
                  </a:txBody>
                  <a:tcPr marL="91436" marR="914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05918">
                <a:tc>
                  <a:txBody>
                    <a:bodyPr/>
                    <a:lstStyle/>
                    <a:p>
                      <a:pPr algn="just">
                        <a:lnSpc>
                          <a:spcPts val="2500"/>
                        </a:lnSpc>
                        <a:spcAft>
                          <a:spcPts val="0"/>
                        </a:spcAft>
                      </a:pPr>
                      <a:r>
                        <a:rPr lang="zh-TW" sz="1200" kern="100" dirty="0">
                          <a:effectLst/>
                          <a:latin typeface="Times New Roman"/>
                          <a:ea typeface="標楷體"/>
                        </a:rPr>
                        <a:t>學歷</a:t>
                      </a:r>
                    </a:p>
                  </a:txBody>
                  <a:tcPr marL="91436" marR="914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Aft>
                          <a:spcPts val="0"/>
                        </a:spcAft>
                      </a:pPr>
                      <a:r>
                        <a:rPr lang="zh-TW" altLang="en-US" sz="1800" kern="100" dirty="0">
                          <a:effectLst/>
                          <a:latin typeface="Times New Roman"/>
                          <a:ea typeface="標楷體"/>
                        </a:rPr>
                        <a:t>國立高雄應用科技大學電機系博士班博士候選人</a:t>
                      </a:r>
                      <a:endParaRPr lang="en-US" altLang="zh-TW" sz="1800" kern="100" dirty="0">
                        <a:effectLst/>
                        <a:latin typeface="Times New Roman"/>
                        <a:ea typeface="標楷體"/>
                      </a:endParaRPr>
                    </a:p>
                    <a:p>
                      <a:pPr algn="just">
                        <a:lnSpc>
                          <a:spcPts val="2500"/>
                        </a:lnSpc>
                        <a:spcAft>
                          <a:spcPts val="0"/>
                        </a:spcAft>
                      </a:pPr>
                      <a:r>
                        <a:rPr lang="zh-TW" sz="1800" kern="100" dirty="0">
                          <a:effectLst/>
                          <a:latin typeface="Times New Roman"/>
                          <a:ea typeface="標楷體"/>
                        </a:rPr>
                        <a:t>正修科技大學機電工程研究所博士班</a:t>
                      </a:r>
                      <a:r>
                        <a:rPr lang="en-US" sz="1800" kern="100" dirty="0">
                          <a:effectLst/>
                          <a:latin typeface="Times New Roman"/>
                          <a:ea typeface="標楷體"/>
                        </a:rPr>
                        <a:t>99</a:t>
                      </a:r>
                      <a:r>
                        <a:rPr lang="zh-TW" sz="1800" kern="100" dirty="0">
                          <a:effectLst/>
                          <a:latin typeface="Times New Roman"/>
                          <a:ea typeface="標楷體"/>
                        </a:rPr>
                        <a:t>學年度</a:t>
                      </a:r>
                      <a:r>
                        <a:rPr lang="en-US" sz="1800" kern="100" dirty="0">
                          <a:effectLst/>
                          <a:latin typeface="Times New Roman"/>
                          <a:ea typeface="標楷體"/>
                        </a:rPr>
                        <a:t>(</a:t>
                      </a:r>
                      <a:r>
                        <a:rPr lang="zh-TW" altLang="en-US" sz="1800" kern="100" dirty="0">
                          <a:effectLst/>
                          <a:latin typeface="Times New Roman"/>
                          <a:ea typeface="標楷體"/>
                        </a:rPr>
                        <a:t>肄業</a:t>
                      </a:r>
                      <a:r>
                        <a:rPr lang="en-US" sz="1800" kern="100" dirty="0">
                          <a:effectLst/>
                          <a:latin typeface="Times New Roman"/>
                          <a:ea typeface="標楷體"/>
                        </a:rPr>
                        <a:t>)</a:t>
                      </a:r>
                      <a:endParaRPr lang="zh-TW" sz="1800" kern="100" dirty="0">
                        <a:effectLst/>
                        <a:latin typeface="Times New Roman"/>
                        <a:ea typeface="標楷體"/>
                      </a:endParaRPr>
                    </a:p>
                    <a:p>
                      <a:pPr algn="just">
                        <a:lnSpc>
                          <a:spcPts val="2500"/>
                        </a:lnSpc>
                        <a:spcAft>
                          <a:spcPts val="0"/>
                        </a:spcAft>
                      </a:pPr>
                      <a:r>
                        <a:rPr lang="en-US" sz="1800" kern="100" dirty="0">
                          <a:effectLst/>
                          <a:latin typeface="標楷體"/>
                          <a:ea typeface="標楷體"/>
                        </a:rPr>
                        <a:t>82</a:t>
                      </a:r>
                      <a:r>
                        <a:rPr lang="zh-TW" sz="1800" kern="100" dirty="0">
                          <a:effectLst/>
                          <a:latin typeface="Times New Roman"/>
                          <a:ea typeface="標楷體"/>
                        </a:rPr>
                        <a:t>年</a:t>
                      </a:r>
                      <a:r>
                        <a:rPr lang="en-US" sz="1800" kern="100" dirty="0">
                          <a:effectLst/>
                          <a:latin typeface="Times New Roman"/>
                          <a:ea typeface="標楷體"/>
                        </a:rPr>
                        <a:t>8</a:t>
                      </a:r>
                      <a:r>
                        <a:rPr lang="zh-TW" sz="1800" kern="100" dirty="0">
                          <a:effectLst/>
                          <a:latin typeface="Times New Roman"/>
                          <a:ea typeface="標楷體"/>
                        </a:rPr>
                        <a:t>月</a:t>
                      </a:r>
                      <a:r>
                        <a:rPr lang="en-US" sz="1800" kern="100" dirty="0">
                          <a:effectLst/>
                          <a:latin typeface="Times New Roman"/>
                          <a:ea typeface="標楷體"/>
                        </a:rPr>
                        <a:t>~84</a:t>
                      </a:r>
                      <a:r>
                        <a:rPr lang="zh-TW" sz="1800" kern="100" dirty="0">
                          <a:effectLst/>
                          <a:latin typeface="Times New Roman"/>
                          <a:ea typeface="標楷體"/>
                        </a:rPr>
                        <a:t>年</a:t>
                      </a:r>
                      <a:r>
                        <a:rPr lang="en-US" sz="1800" kern="100" dirty="0">
                          <a:effectLst/>
                          <a:latin typeface="Times New Roman"/>
                          <a:ea typeface="標楷體"/>
                        </a:rPr>
                        <a:t>1</a:t>
                      </a:r>
                      <a:r>
                        <a:rPr lang="zh-TW" sz="1800" kern="100" dirty="0">
                          <a:effectLst/>
                          <a:latin typeface="Times New Roman"/>
                          <a:ea typeface="標楷體"/>
                        </a:rPr>
                        <a:t>月</a:t>
                      </a:r>
                      <a:r>
                        <a:rPr lang="en-US" sz="1800" kern="100" dirty="0">
                          <a:effectLst/>
                          <a:latin typeface="Times New Roman"/>
                          <a:ea typeface="標楷體"/>
                        </a:rPr>
                        <a:t>  </a:t>
                      </a:r>
                      <a:r>
                        <a:rPr lang="zh-TW" sz="1800" kern="100" dirty="0">
                          <a:effectLst/>
                          <a:latin typeface="Times New Roman"/>
                          <a:ea typeface="標楷體"/>
                        </a:rPr>
                        <a:t>紐約科技大學電腦科學研究所碩士（</a:t>
                      </a:r>
                      <a:r>
                        <a:rPr lang="en-US" sz="1800" kern="100" dirty="0">
                          <a:effectLst/>
                          <a:latin typeface="Times New Roman"/>
                          <a:ea typeface="標楷體"/>
                        </a:rPr>
                        <a:t>Brooklyn, Polytechnic University </a:t>
                      </a:r>
                      <a:r>
                        <a:rPr lang="zh-TW" sz="1800" kern="100" dirty="0">
                          <a:effectLst/>
                          <a:latin typeface="Times New Roman"/>
                          <a:ea typeface="標楷體"/>
                        </a:rPr>
                        <a:t>）</a:t>
                      </a:r>
                    </a:p>
                    <a:p>
                      <a:pPr algn="just">
                        <a:lnSpc>
                          <a:spcPts val="2500"/>
                        </a:lnSpc>
                        <a:spcAft>
                          <a:spcPts val="0"/>
                        </a:spcAft>
                      </a:pPr>
                      <a:r>
                        <a:rPr lang="zh-TW" sz="1800" kern="100" dirty="0">
                          <a:effectLst/>
                          <a:latin typeface="Times New Roman"/>
                          <a:ea typeface="標楷體"/>
                        </a:rPr>
                        <a:t>註</a:t>
                      </a:r>
                      <a:r>
                        <a:rPr lang="en-US" sz="1800" kern="100" dirty="0">
                          <a:effectLst/>
                          <a:latin typeface="Times New Roman"/>
                          <a:ea typeface="標楷體"/>
                        </a:rPr>
                        <a:t>: 2008 </a:t>
                      </a:r>
                      <a:r>
                        <a:rPr lang="zh-TW" sz="1800" kern="100" dirty="0">
                          <a:effectLst/>
                          <a:latin typeface="Times New Roman"/>
                          <a:ea typeface="標楷體"/>
                        </a:rPr>
                        <a:t>年與</a:t>
                      </a:r>
                      <a:r>
                        <a:rPr lang="en-US" sz="1800" kern="100" dirty="0">
                          <a:effectLst/>
                          <a:latin typeface="Times New Roman"/>
                          <a:ea typeface="標楷體"/>
                        </a:rPr>
                        <a:t> NYU </a:t>
                      </a:r>
                      <a:r>
                        <a:rPr lang="zh-TW" sz="1800" kern="100" dirty="0">
                          <a:effectLst/>
                          <a:latin typeface="Times New Roman"/>
                          <a:ea typeface="標楷體"/>
                        </a:rPr>
                        <a:t>合併改稱</a:t>
                      </a:r>
                      <a:r>
                        <a:rPr lang="en-US" sz="1800" kern="100" dirty="0">
                          <a:effectLst/>
                          <a:latin typeface="Times New Roman"/>
                          <a:ea typeface="標楷體"/>
                        </a:rPr>
                        <a:t>: Polytechnic Institute of New York University</a:t>
                      </a:r>
                      <a:endParaRPr lang="zh-TW" sz="1800" kern="100" dirty="0">
                        <a:effectLst/>
                        <a:latin typeface="Times New Roman"/>
                        <a:ea typeface="標楷體"/>
                      </a:endParaRPr>
                    </a:p>
                    <a:p>
                      <a:pPr algn="just">
                        <a:lnSpc>
                          <a:spcPts val="2500"/>
                        </a:lnSpc>
                        <a:spcAft>
                          <a:spcPts val="0"/>
                        </a:spcAft>
                      </a:pPr>
                      <a:r>
                        <a:rPr lang="en-US" sz="1800" kern="100" dirty="0">
                          <a:effectLst/>
                          <a:latin typeface="標楷體"/>
                          <a:ea typeface="標楷體"/>
                        </a:rPr>
                        <a:t>69</a:t>
                      </a:r>
                      <a:r>
                        <a:rPr lang="zh-TW" sz="1800" kern="100" dirty="0">
                          <a:effectLst/>
                          <a:latin typeface="Times New Roman"/>
                          <a:ea typeface="標楷體"/>
                        </a:rPr>
                        <a:t>年</a:t>
                      </a:r>
                      <a:r>
                        <a:rPr lang="en-US" sz="1800" kern="100" dirty="0">
                          <a:effectLst/>
                          <a:latin typeface="Times New Roman"/>
                          <a:ea typeface="標楷體"/>
                        </a:rPr>
                        <a:t>7</a:t>
                      </a:r>
                      <a:r>
                        <a:rPr lang="zh-TW" sz="1800" kern="100" dirty="0">
                          <a:effectLst/>
                          <a:latin typeface="Times New Roman"/>
                          <a:ea typeface="標楷體"/>
                        </a:rPr>
                        <a:t>月</a:t>
                      </a:r>
                      <a:r>
                        <a:rPr lang="en-US" sz="1800" kern="100" dirty="0">
                          <a:effectLst/>
                          <a:latin typeface="Times New Roman"/>
                          <a:ea typeface="標楷體"/>
                        </a:rPr>
                        <a:t>~74</a:t>
                      </a:r>
                      <a:r>
                        <a:rPr lang="zh-TW" sz="1800" kern="100" dirty="0">
                          <a:effectLst/>
                          <a:latin typeface="Times New Roman"/>
                          <a:ea typeface="標楷體"/>
                        </a:rPr>
                        <a:t>年</a:t>
                      </a:r>
                      <a:r>
                        <a:rPr lang="en-US" sz="1800" kern="100" dirty="0">
                          <a:effectLst/>
                          <a:latin typeface="Times New Roman"/>
                          <a:ea typeface="標楷體"/>
                        </a:rPr>
                        <a:t>6</a:t>
                      </a:r>
                      <a:r>
                        <a:rPr lang="zh-TW" sz="1800" kern="100" dirty="0">
                          <a:effectLst/>
                          <a:latin typeface="Times New Roman"/>
                          <a:ea typeface="標楷體"/>
                        </a:rPr>
                        <a:t>月 明志工專工業管理科</a:t>
                      </a:r>
                    </a:p>
                  </a:txBody>
                  <a:tcPr marL="91436" marR="914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82367">
                <a:tc>
                  <a:txBody>
                    <a:bodyPr/>
                    <a:lstStyle/>
                    <a:p>
                      <a:pPr algn="just">
                        <a:lnSpc>
                          <a:spcPts val="2500"/>
                        </a:lnSpc>
                        <a:spcAft>
                          <a:spcPts val="0"/>
                        </a:spcAft>
                      </a:pPr>
                      <a:r>
                        <a:rPr lang="zh-TW" sz="1200" kern="100" dirty="0">
                          <a:effectLst/>
                          <a:latin typeface="Times New Roman"/>
                          <a:ea typeface="標楷體"/>
                        </a:rPr>
                        <a:t>講師證字號</a:t>
                      </a:r>
                    </a:p>
                  </a:txBody>
                  <a:tcPr marL="91436" marR="914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2500"/>
                        </a:lnSpc>
                        <a:spcAft>
                          <a:spcPts val="0"/>
                        </a:spcAft>
                      </a:pPr>
                      <a:r>
                        <a:rPr lang="zh-TW" sz="1200" kern="100" dirty="0">
                          <a:effectLst/>
                          <a:latin typeface="Times New Roman"/>
                          <a:ea typeface="標楷體"/>
                        </a:rPr>
                        <a:t>講字第</a:t>
                      </a:r>
                      <a:r>
                        <a:rPr lang="en-US" sz="1200" kern="100" dirty="0">
                          <a:effectLst/>
                          <a:latin typeface="Times New Roman"/>
                          <a:ea typeface="標楷體"/>
                        </a:rPr>
                        <a:t>084701</a:t>
                      </a:r>
                      <a:r>
                        <a:rPr lang="zh-TW" sz="1200" kern="100" dirty="0">
                          <a:effectLst/>
                          <a:latin typeface="Times New Roman"/>
                          <a:ea typeface="標楷體"/>
                        </a:rPr>
                        <a:t>號</a:t>
                      </a:r>
                    </a:p>
                    <a:p>
                      <a:pPr algn="just">
                        <a:lnSpc>
                          <a:spcPts val="2500"/>
                        </a:lnSpc>
                        <a:spcAft>
                          <a:spcPts val="0"/>
                        </a:spcAft>
                      </a:pPr>
                      <a:r>
                        <a:rPr lang="zh-TW" sz="1200" kern="100" dirty="0">
                          <a:effectLst/>
                          <a:latin typeface="Times New Roman"/>
                          <a:ea typeface="標楷體"/>
                        </a:rPr>
                        <a:t>年資起算</a:t>
                      </a:r>
                      <a:r>
                        <a:rPr lang="en-US" sz="1200" kern="100" dirty="0">
                          <a:effectLst/>
                          <a:latin typeface="Times New Roman"/>
                          <a:ea typeface="標楷體"/>
                        </a:rPr>
                        <a:t>: 94</a:t>
                      </a:r>
                      <a:r>
                        <a:rPr lang="zh-TW" sz="1200" kern="100" dirty="0">
                          <a:effectLst/>
                          <a:latin typeface="Times New Roman"/>
                          <a:ea typeface="標楷體"/>
                        </a:rPr>
                        <a:t>年</a:t>
                      </a:r>
                      <a:r>
                        <a:rPr lang="en-US" sz="1200" kern="100" dirty="0">
                          <a:effectLst/>
                          <a:latin typeface="Times New Roman"/>
                          <a:ea typeface="標楷體"/>
                        </a:rPr>
                        <a:t>8</a:t>
                      </a:r>
                      <a:r>
                        <a:rPr lang="zh-TW" sz="1200" kern="100" dirty="0">
                          <a:effectLst/>
                          <a:latin typeface="Times New Roman"/>
                          <a:ea typeface="標楷體"/>
                        </a:rPr>
                        <a:t>月</a:t>
                      </a:r>
                    </a:p>
                  </a:txBody>
                  <a:tcPr marL="91436" marR="914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6172" name="Picture 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3763" y="1185863"/>
            <a:ext cx="1441451"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88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2604808" y="215805"/>
            <a:ext cx="8683348" cy="1143000"/>
          </a:xfrm>
        </p:spPr>
        <p:txBody>
          <a:bodyPr/>
          <a:lstStyle/>
          <a:p>
            <a:pPr eaLnBrk="1" hangingPunct="1">
              <a:defRPr/>
            </a:pPr>
            <a:r>
              <a:rPr lang="zh-TW" altLang="en-US" b="1" dirty="0">
                <a:effectLst>
                  <a:outerShdw blurRad="38100" dist="38100" dir="2700000" algn="tl">
                    <a:srgbClr val="C0C0C0"/>
                  </a:outerShdw>
                </a:effectLst>
              </a:rPr>
              <a:t>一、個人基本履歷</a:t>
            </a:r>
            <a:r>
              <a:rPr lang="en-US" altLang="zh-TW" b="1" dirty="0">
                <a:effectLst>
                  <a:outerShdw blurRad="38100" dist="38100" dir="2700000" algn="tl">
                    <a:srgbClr val="C0C0C0"/>
                  </a:outerShdw>
                </a:effectLst>
              </a:rPr>
              <a:t>(</a:t>
            </a:r>
            <a:r>
              <a:rPr lang="zh-TW" altLang="en-US" b="1" dirty="0">
                <a:effectLst>
                  <a:outerShdw blurRad="38100" dist="38100" dir="2700000" algn="tl">
                    <a:srgbClr val="C0C0C0"/>
                  </a:outerShdw>
                </a:effectLst>
              </a:rPr>
              <a:t>續</a:t>
            </a:r>
            <a:r>
              <a:rPr lang="en-US" altLang="zh-TW" b="1" dirty="0">
                <a:effectLst>
                  <a:outerShdw blurRad="38100" dist="38100" dir="2700000" algn="tl">
                    <a:srgbClr val="C0C0C0"/>
                  </a:outerShdw>
                </a:effectLst>
              </a:rPr>
              <a:t>)</a:t>
            </a:r>
          </a:p>
        </p:txBody>
      </p:sp>
      <p:sp>
        <p:nvSpPr>
          <p:cNvPr id="210950" name="Text Box 6"/>
          <p:cNvSpPr txBox="1">
            <a:spLocks noChangeArrowheads="1"/>
          </p:cNvSpPr>
          <p:nvPr/>
        </p:nvSpPr>
        <p:spPr bwMode="auto">
          <a:xfrm>
            <a:off x="193531" y="1196976"/>
            <a:ext cx="430887" cy="2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defRPr/>
            </a:pPr>
            <a:r>
              <a:rPr lang="zh-TW" altLang="en-US" sz="1600" dirty="0">
                <a:effectLst>
                  <a:outerShdw blurRad="38100" dist="38100" dir="2700000" algn="tl">
                    <a:srgbClr val="C0C0C0"/>
                  </a:outerShdw>
                </a:effectLst>
              </a:rPr>
              <a:t>壹、個人研究背景</a:t>
            </a:r>
          </a:p>
        </p:txBody>
      </p:sp>
      <p:graphicFrame>
        <p:nvGraphicFramePr>
          <p:cNvPr id="3" name="表格 2"/>
          <p:cNvGraphicFramePr>
            <a:graphicFrameLocks noGrp="1"/>
          </p:cNvGraphicFramePr>
          <p:nvPr/>
        </p:nvGraphicFramePr>
        <p:xfrm>
          <a:off x="872506" y="1006970"/>
          <a:ext cx="10932584" cy="5809107"/>
        </p:xfrm>
        <a:graphic>
          <a:graphicData uri="http://schemas.openxmlformats.org/drawingml/2006/table">
            <a:tbl>
              <a:tblPr firstRow="1" firstCol="1" lastRow="1" lastCol="1" bandRow="1" bandCol="1"/>
              <a:tblGrid>
                <a:gridCol w="2145721">
                  <a:extLst>
                    <a:ext uri="{9D8B030D-6E8A-4147-A177-3AD203B41FA5}">
                      <a16:colId xmlns:a16="http://schemas.microsoft.com/office/drawing/2014/main" val="20000"/>
                    </a:ext>
                  </a:extLst>
                </a:gridCol>
                <a:gridCol w="8786863">
                  <a:extLst>
                    <a:ext uri="{9D8B030D-6E8A-4147-A177-3AD203B41FA5}">
                      <a16:colId xmlns:a16="http://schemas.microsoft.com/office/drawing/2014/main" val="20001"/>
                    </a:ext>
                  </a:extLst>
                </a:gridCol>
              </a:tblGrid>
              <a:tr h="5583238">
                <a:tc>
                  <a:txBody>
                    <a:bodyPr/>
                    <a:lstStyle/>
                    <a:p>
                      <a:pPr algn="just">
                        <a:lnSpc>
                          <a:spcPts val="2500"/>
                        </a:lnSpc>
                        <a:spcAft>
                          <a:spcPts val="0"/>
                        </a:spcAft>
                      </a:pPr>
                      <a:r>
                        <a:rPr lang="zh-TW" sz="1800" kern="100" dirty="0">
                          <a:effectLst/>
                          <a:latin typeface="Times New Roman"/>
                          <a:ea typeface="標楷體"/>
                        </a:rPr>
                        <a:t>業界經歷</a:t>
                      </a:r>
                    </a:p>
                    <a:p>
                      <a:pPr algn="just">
                        <a:lnSpc>
                          <a:spcPts val="2500"/>
                        </a:lnSpc>
                        <a:spcAft>
                          <a:spcPts val="0"/>
                        </a:spcAft>
                      </a:pPr>
                      <a:r>
                        <a:rPr lang="en-US" sz="900" kern="100" dirty="0">
                          <a:effectLst/>
                          <a:latin typeface="標楷體"/>
                          <a:ea typeface="標楷體"/>
                        </a:rPr>
                        <a:t> </a:t>
                      </a:r>
                      <a:endParaRPr lang="zh-TW" sz="900" kern="100" dirty="0">
                        <a:effectLst/>
                        <a:latin typeface="Times New Roman"/>
                        <a:ea typeface="標楷體"/>
                      </a:endParaRPr>
                    </a:p>
                  </a:txBody>
                  <a:tcPr marL="65163" marR="651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600" kern="100" dirty="0">
                          <a:effectLst/>
                          <a:latin typeface="標楷體"/>
                          <a:ea typeface="標楷體"/>
                        </a:rPr>
                        <a:t>100</a:t>
                      </a:r>
                      <a:r>
                        <a:rPr lang="zh-TW" altLang="en-US" sz="1600" kern="100" dirty="0">
                          <a:effectLst/>
                          <a:latin typeface="標楷體"/>
                          <a:ea typeface="標楷體"/>
                        </a:rPr>
                        <a:t>年</a:t>
                      </a:r>
                      <a:r>
                        <a:rPr lang="en-US" altLang="zh-TW" sz="1600" kern="100" dirty="0">
                          <a:effectLst/>
                          <a:latin typeface="標楷體"/>
                          <a:ea typeface="標楷體"/>
                        </a:rPr>
                        <a:t>9</a:t>
                      </a:r>
                      <a:r>
                        <a:rPr lang="zh-TW" altLang="en-US" sz="1600" kern="100" dirty="0">
                          <a:effectLst/>
                          <a:latin typeface="標楷體"/>
                          <a:ea typeface="標楷體"/>
                        </a:rPr>
                        <a:t>月 裕能科技股份有限公司</a:t>
                      </a:r>
                      <a:endParaRPr lang="en-US" sz="1600" kern="100" dirty="0">
                        <a:effectLst/>
                        <a:latin typeface="標楷體"/>
                        <a:ea typeface="標楷體"/>
                      </a:endParaRPr>
                    </a:p>
                    <a:p>
                      <a:pPr algn="just">
                        <a:lnSpc>
                          <a:spcPct val="150000"/>
                        </a:lnSpc>
                        <a:spcAft>
                          <a:spcPts val="0"/>
                        </a:spcAft>
                      </a:pPr>
                      <a:r>
                        <a:rPr lang="en-US" sz="1600" kern="100" dirty="0">
                          <a:effectLst/>
                          <a:latin typeface="標楷體"/>
                          <a:ea typeface="標楷體"/>
                        </a:rPr>
                        <a:t>99 </a:t>
                      </a:r>
                      <a:r>
                        <a:rPr lang="zh-TW" sz="1600" kern="100" dirty="0">
                          <a:effectLst/>
                          <a:latin typeface="Times New Roman"/>
                          <a:ea typeface="標楷體"/>
                        </a:rPr>
                        <a:t>年</a:t>
                      </a:r>
                      <a:r>
                        <a:rPr lang="en-US" sz="1600" kern="100" dirty="0">
                          <a:effectLst/>
                          <a:latin typeface="Times New Roman"/>
                          <a:ea typeface="標楷體"/>
                        </a:rPr>
                        <a:t> 7 </a:t>
                      </a:r>
                      <a:r>
                        <a:rPr lang="zh-TW" sz="1600" kern="100" dirty="0">
                          <a:effectLst/>
                          <a:latin typeface="Times New Roman"/>
                          <a:ea typeface="標楷體"/>
                        </a:rPr>
                        <a:t>月 高雄應用科技大學能源科技中心專任研究助理</a:t>
                      </a:r>
                    </a:p>
                    <a:p>
                      <a:pPr algn="just">
                        <a:lnSpc>
                          <a:spcPct val="150000"/>
                        </a:lnSpc>
                        <a:spcAft>
                          <a:spcPts val="0"/>
                        </a:spcAft>
                      </a:pPr>
                      <a:r>
                        <a:rPr lang="en-US" sz="1600" kern="100" dirty="0">
                          <a:effectLst/>
                          <a:latin typeface="標楷體"/>
                          <a:ea typeface="標楷體"/>
                        </a:rPr>
                        <a:t>99 </a:t>
                      </a:r>
                      <a:r>
                        <a:rPr lang="zh-TW" sz="1600" kern="100" dirty="0">
                          <a:effectLst/>
                          <a:latin typeface="Times New Roman"/>
                          <a:ea typeface="標楷體"/>
                        </a:rPr>
                        <a:t>年</a:t>
                      </a:r>
                      <a:r>
                        <a:rPr lang="en-US" sz="1600" kern="100" dirty="0">
                          <a:effectLst/>
                          <a:latin typeface="Times New Roman"/>
                          <a:ea typeface="標楷體"/>
                        </a:rPr>
                        <a:t>9</a:t>
                      </a:r>
                      <a:r>
                        <a:rPr lang="zh-TW" sz="1600" kern="100" dirty="0">
                          <a:effectLst/>
                          <a:latin typeface="Times New Roman"/>
                          <a:ea typeface="標楷體"/>
                        </a:rPr>
                        <a:t>月</a:t>
                      </a:r>
                      <a:r>
                        <a:rPr lang="en-US" sz="1600" kern="100" dirty="0">
                          <a:effectLst/>
                          <a:latin typeface="Times New Roman"/>
                          <a:ea typeface="標楷體"/>
                        </a:rPr>
                        <a:t>~100</a:t>
                      </a:r>
                      <a:r>
                        <a:rPr lang="zh-TW" sz="1600" kern="100" dirty="0">
                          <a:effectLst/>
                          <a:latin typeface="Times New Roman"/>
                          <a:ea typeface="標楷體"/>
                        </a:rPr>
                        <a:t>年</a:t>
                      </a:r>
                      <a:r>
                        <a:rPr lang="en-US" sz="1600" kern="100" dirty="0">
                          <a:effectLst/>
                          <a:latin typeface="Times New Roman"/>
                          <a:ea typeface="標楷體"/>
                        </a:rPr>
                        <a:t>7</a:t>
                      </a:r>
                      <a:r>
                        <a:rPr lang="zh-TW" sz="1600" kern="100" dirty="0">
                          <a:effectLst/>
                          <a:latin typeface="Times New Roman"/>
                          <a:ea typeface="標楷體"/>
                        </a:rPr>
                        <a:t>月正修工程研究中心專任工程師</a:t>
                      </a:r>
                    </a:p>
                    <a:p>
                      <a:pPr algn="just">
                        <a:lnSpc>
                          <a:spcPct val="150000"/>
                        </a:lnSpc>
                        <a:spcAft>
                          <a:spcPts val="0"/>
                        </a:spcAft>
                      </a:pPr>
                      <a:r>
                        <a:rPr lang="en-US" sz="1600" kern="100" dirty="0">
                          <a:effectLst/>
                          <a:latin typeface="標楷體"/>
                          <a:ea typeface="標楷體"/>
                        </a:rPr>
                        <a:t>98 </a:t>
                      </a:r>
                      <a:r>
                        <a:rPr lang="zh-TW" sz="1600" kern="100" dirty="0">
                          <a:effectLst/>
                          <a:latin typeface="Times New Roman"/>
                          <a:ea typeface="標楷體"/>
                        </a:rPr>
                        <a:t>年</a:t>
                      </a:r>
                      <a:r>
                        <a:rPr lang="en-US" sz="1600" kern="100" dirty="0">
                          <a:effectLst/>
                          <a:latin typeface="Times New Roman"/>
                          <a:ea typeface="標楷體"/>
                        </a:rPr>
                        <a:t> 12 </a:t>
                      </a:r>
                      <a:r>
                        <a:rPr lang="zh-TW" sz="1600" kern="100" dirty="0">
                          <a:effectLst/>
                          <a:latin typeface="Times New Roman"/>
                          <a:ea typeface="標楷體"/>
                        </a:rPr>
                        <a:t>月起 乙弘國際 顧問</a:t>
                      </a:r>
                      <a:r>
                        <a:rPr lang="en-US" sz="1600" kern="100" dirty="0">
                          <a:effectLst/>
                          <a:latin typeface="Times New Roman"/>
                          <a:ea typeface="標楷體"/>
                        </a:rPr>
                        <a:t>(</a:t>
                      </a:r>
                      <a:r>
                        <a:rPr lang="en-US" sz="1600" kern="100" dirty="0" err="1">
                          <a:effectLst/>
                          <a:latin typeface="Times New Roman"/>
                          <a:ea typeface="標楷體"/>
                        </a:rPr>
                        <a:t>uDig</a:t>
                      </a:r>
                      <a:r>
                        <a:rPr lang="en-US" sz="1600" kern="100" dirty="0">
                          <a:effectLst/>
                          <a:latin typeface="Times New Roman"/>
                          <a:ea typeface="標楷體"/>
                        </a:rPr>
                        <a:t> GIS </a:t>
                      </a:r>
                      <a:r>
                        <a:rPr lang="zh-TW" sz="1600" kern="100" dirty="0">
                          <a:effectLst/>
                          <a:latin typeface="Times New Roman"/>
                          <a:ea typeface="標楷體"/>
                        </a:rPr>
                        <a:t>軟體開發</a:t>
                      </a:r>
                      <a:r>
                        <a:rPr lang="en-US" sz="1600" kern="100" dirty="0">
                          <a:effectLst/>
                          <a:latin typeface="Times New Roman"/>
                          <a:ea typeface="標楷體"/>
                        </a:rPr>
                        <a:t> )</a:t>
                      </a:r>
                      <a:endParaRPr lang="zh-TW" sz="1600" kern="100" dirty="0">
                        <a:effectLst/>
                        <a:latin typeface="Times New Roman"/>
                        <a:ea typeface="標楷體"/>
                      </a:endParaRPr>
                    </a:p>
                    <a:p>
                      <a:pPr algn="just">
                        <a:lnSpc>
                          <a:spcPct val="150000"/>
                        </a:lnSpc>
                        <a:spcAft>
                          <a:spcPts val="0"/>
                        </a:spcAft>
                      </a:pPr>
                      <a:r>
                        <a:rPr lang="en-US" sz="1600" kern="100" dirty="0">
                          <a:effectLst/>
                          <a:latin typeface="標楷體"/>
                          <a:ea typeface="標楷體"/>
                        </a:rPr>
                        <a:t>98</a:t>
                      </a:r>
                      <a:r>
                        <a:rPr lang="zh-TW" sz="1600" kern="100" dirty="0">
                          <a:effectLst/>
                          <a:latin typeface="Times New Roman"/>
                          <a:ea typeface="標楷體"/>
                        </a:rPr>
                        <a:t>年</a:t>
                      </a:r>
                      <a:r>
                        <a:rPr lang="en-US" sz="1600" kern="100" dirty="0">
                          <a:effectLst/>
                          <a:latin typeface="Times New Roman"/>
                          <a:ea typeface="標楷體"/>
                        </a:rPr>
                        <a:t>10</a:t>
                      </a:r>
                      <a:r>
                        <a:rPr lang="zh-TW" sz="1600" kern="100" dirty="0">
                          <a:effectLst/>
                          <a:latin typeface="Times New Roman"/>
                          <a:ea typeface="標楷體"/>
                        </a:rPr>
                        <a:t>月起 杏一醫療器材 資訊顧問</a:t>
                      </a:r>
                    </a:p>
                    <a:p>
                      <a:pPr algn="just">
                        <a:lnSpc>
                          <a:spcPct val="150000"/>
                        </a:lnSpc>
                        <a:spcAft>
                          <a:spcPts val="0"/>
                        </a:spcAft>
                      </a:pPr>
                      <a:r>
                        <a:rPr lang="en-US" sz="1600" kern="100" dirty="0">
                          <a:effectLst/>
                          <a:latin typeface="標楷體"/>
                          <a:ea typeface="標楷體"/>
                        </a:rPr>
                        <a:t>98 </a:t>
                      </a:r>
                      <a:r>
                        <a:rPr lang="zh-TW" sz="1600" kern="100" dirty="0">
                          <a:effectLst/>
                          <a:latin typeface="Times New Roman"/>
                          <a:ea typeface="標楷體"/>
                        </a:rPr>
                        <a:t>年</a:t>
                      </a:r>
                      <a:r>
                        <a:rPr lang="en-US" sz="1600" kern="100" dirty="0">
                          <a:effectLst/>
                          <a:latin typeface="Times New Roman"/>
                          <a:ea typeface="標楷體"/>
                        </a:rPr>
                        <a:t>8</a:t>
                      </a:r>
                      <a:r>
                        <a:rPr lang="zh-TW" sz="1600" kern="100" dirty="0">
                          <a:effectLst/>
                          <a:latin typeface="Times New Roman"/>
                          <a:ea typeface="標楷體"/>
                        </a:rPr>
                        <a:t>月</a:t>
                      </a:r>
                      <a:r>
                        <a:rPr lang="en-US" sz="1600" kern="100" dirty="0">
                          <a:effectLst/>
                          <a:latin typeface="Times New Roman"/>
                          <a:ea typeface="標楷體"/>
                        </a:rPr>
                        <a:t>~12</a:t>
                      </a:r>
                      <a:r>
                        <a:rPr lang="zh-TW" sz="1600" kern="100" dirty="0">
                          <a:effectLst/>
                          <a:latin typeface="Times New Roman"/>
                          <a:ea typeface="標楷體"/>
                        </a:rPr>
                        <a:t>月屏東海生館弱點掃描、資安防護</a:t>
                      </a:r>
                    </a:p>
                    <a:p>
                      <a:pPr algn="just">
                        <a:lnSpc>
                          <a:spcPct val="150000"/>
                        </a:lnSpc>
                        <a:spcAft>
                          <a:spcPts val="0"/>
                        </a:spcAft>
                      </a:pPr>
                      <a:r>
                        <a:rPr lang="en-US" sz="1600" kern="100" dirty="0">
                          <a:effectLst/>
                          <a:latin typeface="標楷體"/>
                          <a:ea typeface="標楷體"/>
                        </a:rPr>
                        <a:t>98 </a:t>
                      </a:r>
                      <a:r>
                        <a:rPr lang="zh-TW" sz="1600" kern="100" dirty="0">
                          <a:effectLst/>
                          <a:latin typeface="Times New Roman"/>
                          <a:ea typeface="標楷體"/>
                        </a:rPr>
                        <a:t>年</a:t>
                      </a:r>
                      <a:r>
                        <a:rPr lang="en-US" sz="1600" kern="100" dirty="0">
                          <a:effectLst/>
                          <a:latin typeface="Times New Roman"/>
                          <a:ea typeface="標楷體"/>
                        </a:rPr>
                        <a:t>8</a:t>
                      </a:r>
                      <a:r>
                        <a:rPr lang="zh-TW" sz="1600" kern="100" dirty="0">
                          <a:effectLst/>
                          <a:latin typeface="Times New Roman"/>
                          <a:ea typeface="標楷體"/>
                        </a:rPr>
                        <a:t>月</a:t>
                      </a:r>
                      <a:r>
                        <a:rPr lang="en-US" sz="1600" kern="100" dirty="0">
                          <a:effectLst/>
                          <a:latin typeface="Times New Roman"/>
                          <a:ea typeface="標楷體"/>
                        </a:rPr>
                        <a:t>~12</a:t>
                      </a:r>
                      <a:r>
                        <a:rPr lang="zh-TW" sz="1600" kern="100" dirty="0">
                          <a:effectLst/>
                          <a:latin typeface="Times New Roman"/>
                          <a:ea typeface="標楷體"/>
                        </a:rPr>
                        <a:t>月高雄市政府資訊中心網路組弱點掃描</a:t>
                      </a:r>
                    </a:p>
                    <a:p>
                      <a:pPr algn="just">
                        <a:lnSpc>
                          <a:spcPct val="150000"/>
                        </a:lnSpc>
                        <a:spcAft>
                          <a:spcPts val="0"/>
                        </a:spcAft>
                      </a:pPr>
                      <a:r>
                        <a:rPr lang="en-US" sz="1600" kern="100" dirty="0">
                          <a:effectLst/>
                          <a:latin typeface="標楷體"/>
                          <a:ea typeface="標楷體"/>
                        </a:rPr>
                        <a:t>97</a:t>
                      </a:r>
                      <a:r>
                        <a:rPr lang="zh-TW" sz="1600" kern="100" dirty="0">
                          <a:effectLst/>
                          <a:latin typeface="Times New Roman"/>
                          <a:ea typeface="標楷體"/>
                        </a:rPr>
                        <a:t>年</a:t>
                      </a:r>
                      <a:r>
                        <a:rPr lang="en-US" sz="1600" kern="100" dirty="0">
                          <a:effectLst/>
                          <a:latin typeface="Times New Roman"/>
                          <a:ea typeface="標楷體"/>
                        </a:rPr>
                        <a:t>6</a:t>
                      </a:r>
                      <a:r>
                        <a:rPr lang="zh-TW" sz="1600" kern="100" dirty="0">
                          <a:effectLst/>
                          <a:latin typeface="Times New Roman"/>
                          <a:ea typeface="標楷體"/>
                        </a:rPr>
                        <a:t>月</a:t>
                      </a:r>
                      <a:r>
                        <a:rPr lang="en-US" sz="1600" kern="100" dirty="0">
                          <a:effectLst/>
                          <a:latin typeface="Times New Roman"/>
                          <a:ea typeface="標楷體"/>
                        </a:rPr>
                        <a:t>~98</a:t>
                      </a:r>
                      <a:r>
                        <a:rPr lang="zh-TW" sz="1600" kern="100" dirty="0">
                          <a:effectLst/>
                          <a:latin typeface="Times New Roman"/>
                          <a:ea typeface="標楷體"/>
                        </a:rPr>
                        <a:t>年</a:t>
                      </a:r>
                      <a:r>
                        <a:rPr lang="en-US" sz="1600" kern="100" dirty="0">
                          <a:effectLst/>
                          <a:latin typeface="Times New Roman"/>
                          <a:ea typeface="標楷體"/>
                        </a:rPr>
                        <a:t>12</a:t>
                      </a:r>
                      <a:r>
                        <a:rPr lang="zh-TW" sz="1600" kern="100" dirty="0">
                          <a:effectLst/>
                          <a:latin typeface="Times New Roman"/>
                          <a:ea typeface="標楷體"/>
                        </a:rPr>
                        <a:t>月邁世通科技亞太電信專案經理</a:t>
                      </a:r>
                    </a:p>
                    <a:p>
                      <a:pPr algn="just">
                        <a:lnSpc>
                          <a:spcPct val="150000"/>
                        </a:lnSpc>
                        <a:spcAft>
                          <a:spcPts val="0"/>
                        </a:spcAft>
                      </a:pPr>
                      <a:r>
                        <a:rPr lang="en-US" sz="1600" kern="100" dirty="0">
                          <a:effectLst/>
                          <a:latin typeface="標楷體"/>
                          <a:ea typeface="標楷體"/>
                        </a:rPr>
                        <a:t>96</a:t>
                      </a:r>
                      <a:r>
                        <a:rPr lang="zh-TW" sz="1600" kern="100" dirty="0">
                          <a:effectLst/>
                          <a:latin typeface="Times New Roman"/>
                          <a:ea typeface="標楷體"/>
                        </a:rPr>
                        <a:t>年教育部卓越計劃訪視委員（亞東科大、中國科大）</a:t>
                      </a:r>
                    </a:p>
                    <a:p>
                      <a:pPr algn="just">
                        <a:lnSpc>
                          <a:spcPct val="150000"/>
                        </a:lnSpc>
                        <a:spcAft>
                          <a:spcPts val="0"/>
                        </a:spcAft>
                      </a:pPr>
                      <a:r>
                        <a:rPr lang="en-US" sz="1600" kern="100" dirty="0">
                          <a:effectLst/>
                          <a:latin typeface="標楷體"/>
                          <a:ea typeface="標楷體"/>
                        </a:rPr>
                        <a:t>95</a:t>
                      </a:r>
                      <a:r>
                        <a:rPr lang="zh-TW" sz="1600" kern="100" dirty="0">
                          <a:effectLst/>
                          <a:latin typeface="Times New Roman"/>
                          <a:ea typeface="標楷體"/>
                        </a:rPr>
                        <a:t>、</a:t>
                      </a:r>
                      <a:r>
                        <a:rPr lang="en-US" sz="1600" kern="100" dirty="0">
                          <a:effectLst/>
                          <a:latin typeface="Times New Roman"/>
                          <a:ea typeface="標楷體"/>
                        </a:rPr>
                        <a:t>97</a:t>
                      </a:r>
                      <a:r>
                        <a:rPr lang="zh-TW" sz="1600" kern="100" dirty="0">
                          <a:effectLst/>
                          <a:latin typeface="Times New Roman"/>
                          <a:ea typeface="標楷體"/>
                        </a:rPr>
                        <a:t>、</a:t>
                      </a:r>
                      <a:r>
                        <a:rPr lang="en-US" sz="1600" kern="100" dirty="0">
                          <a:effectLst/>
                          <a:latin typeface="Times New Roman"/>
                          <a:ea typeface="標楷體"/>
                        </a:rPr>
                        <a:t>98</a:t>
                      </a:r>
                      <a:r>
                        <a:rPr lang="zh-TW" sz="1600" kern="100" dirty="0">
                          <a:effectLst/>
                          <a:latin typeface="Times New Roman"/>
                          <a:ea typeface="標楷體"/>
                        </a:rPr>
                        <a:t>年教育部研發中心訪視委員（臺科大、正修科大</a:t>
                      </a:r>
                      <a:r>
                        <a:rPr lang="en-US" sz="1600" kern="100" dirty="0">
                          <a:effectLst/>
                          <a:latin typeface="Times New Roman"/>
                          <a:ea typeface="標楷體"/>
                        </a:rPr>
                        <a:t>…</a:t>
                      </a:r>
                      <a:r>
                        <a:rPr lang="zh-TW" sz="1600" kern="100" dirty="0">
                          <a:effectLst/>
                          <a:latin typeface="Times New Roman"/>
                          <a:ea typeface="標楷體"/>
                        </a:rPr>
                        <a:t>）</a:t>
                      </a:r>
                    </a:p>
                    <a:p>
                      <a:pPr algn="just">
                        <a:lnSpc>
                          <a:spcPct val="150000"/>
                        </a:lnSpc>
                        <a:spcAft>
                          <a:spcPts val="0"/>
                        </a:spcAft>
                      </a:pPr>
                      <a:r>
                        <a:rPr lang="en-US" sz="1600" b="1" kern="100" dirty="0">
                          <a:effectLst/>
                          <a:latin typeface="標楷體"/>
                          <a:ea typeface="標楷體"/>
                        </a:rPr>
                        <a:t>84</a:t>
                      </a:r>
                      <a:r>
                        <a:rPr lang="zh-TW" sz="1600" b="1" kern="100" dirty="0">
                          <a:effectLst/>
                          <a:latin typeface="Times New Roman"/>
                          <a:ea typeface="標楷體"/>
                        </a:rPr>
                        <a:t>年</a:t>
                      </a:r>
                      <a:r>
                        <a:rPr lang="en-US" sz="1600" b="1" kern="100" dirty="0">
                          <a:effectLst/>
                          <a:latin typeface="Times New Roman"/>
                          <a:ea typeface="標楷體"/>
                        </a:rPr>
                        <a:t>3</a:t>
                      </a:r>
                      <a:r>
                        <a:rPr lang="zh-TW" sz="1600" b="1" kern="100" dirty="0">
                          <a:effectLst/>
                          <a:latin typeface="Times New Roman"/>
                          <a:ea typeface="標楷體"/>
                        </a:rPr>
                        <a:t>月</a:t>
                      </a:r>
                      <a:r>
                        <a:rPr lang="en-US" sz="1600" b="1" kern="100" dirty="0">
                          <a:effectLst/>
                          <a:latin typeface="Times New Roman"/>
                          <a:ea typeface="標楷體"/>
                        </a:rPr>
                        <a:t>~ 97</a:t>
                      </a:r>
                      <a:r>
                        <a:rPr lang="zh-TW" sz="1600" b="1" kern="100" dirty="0">
                          <a:effectLst/>
                          <a:latin typeface="Times New Roman"/>
                          <a:ea typeface="標楷體"/>
                        </a:rPr>
                        <a:t>年</a:t>
                      </a:r>
                      <a:r>
                        <a:rPr lang="en-US" sz="1600" b="1" kern="100" dirty="0">
                          <a:effectLst/>
                          <a:latin typeface="Times New Roman"/>
                          <a:ea typeface="標楷體"/>
                        </a:rPr>
                        <a:t>5</a:t>
                      </a:r>
                      <a:r>
                        <a:rPr lang="zh-TW" sz="1600" b="1" kern="100" dirty="0">
                          <a:effectLst/>
                          <a:latin typeface="Times New Roman"/>
                          <a:ea typeface="標楷體"/>
                        </a:rPr>
                        <a:t>月 洛特射頻應用科技股份有限公司總經理</a:t>
                      </a:r>
                    </a:p>
                    <a:p>
                      <a:pPr algn="just">
                        <a:lnSpc>
                          <a:spcPct val="150000"/>
                        </a:lnSpc>
                        <a:spcAft>
                          <a:spcPts val="0"/>
                        </a:spcAft>
                      </a:pPr>
                      <a:r>
                        <a:rPr lang="en-US" sz="1600" kern="100" dirty="0">
                          <a:effectLst/>
                          <a:latin typeface="標楷體"/>
                          <a:ea typeface="標楷體"/>
                        </a:rPr>
                        <a:t>82</a:t>
                      </a:r>
                      <a:r>
                        <a:rPr lang="zh-TW" sz="1600" kern="100" dirty="0">
                          <a:effectLst/>
                          <a:latin typeface="Times New Roman"/>
                          <a:ea typeface="標楷體"/>
                        </a:rPr>
                        <a:t>年</a:t>
                      </a:r>
                      <a:r>
                        <a:rPr lang="en-US" sz="1600" kern="100" dirty="0">
                          <a:effectLst/>
                          <a:latin typeface="Times New Roman"/>
                          <a:ea typeface="標楷體"/>
                        </a:rPr>
                        <a:t>8</a:t>
                      </a:r>
                      <a:r>
                        <a:rPr lang="zh-TW" sz="1600" kern="100" dirty="0">
                          <a:effectLst/>
                          <a:latin typeface="Times New Roman"/>
                          <a:ea typeface="標楷體"/>
                        </a:rPr>
                        <a:t>月</a:t>
                      </a:r>
                      <a:r>
                        <a:rPr lang="en-US" sz="1600" kern="100" dirty="0">
                          <a:effectLst/>
                          <a:latin typeface="Times New Roman"/>
                          <a:ea typeface="標楷體"/>
                        </a:rPr>
                        <a:t>~84</a:t>
                      </a:r>
                      <a:r>
                        <a:rPr lang="zh-TW" sz="1600" kern="100" dirty="0">
                          <a:effectLst/>
                          <a:latin typeface="Times New Roman"/>
                          <a:ea typeface="標楷體"/>
                        </a:rPr>
                        <a:t>年</a:t>
                      </a:r>
                      <a:r>
                        <a:rPr lang="en-US" sz="1600" kern="100" dirty="0">
                          <a:effectLst/>
                          <a:latin typeface="Times New Roman"/>
                          <a:ea typeface="標楷體"/>
                        </a:rPr>
                        <a:t>1</a:t>
                      </a:r>
                      <a:r>
                        <a:rPr lang="zh-TW" sz="1600" kern="100" dirty="0">
                          <a:effectLst/>
                          <a:latin typeface="Times New Roman"/>
                          <a:ea typeface="標楷體"/>
                        </a:rPr>
                        <a:t>月紐約科技大學電腦科學研究所</a:t>
                      </a:r>
                    </a:p>
                    <a:p>
                      <a:pPr algn="just">
                        <a:lnSpc>
                          <a:spcPct val="150000"/>
                        </a:lnSpc>
                        <a:spcAft>
                          <a:spcPts val="0"/>
                        </a:spcAft>
                      </a:pPr>
                      <a:r>
                        <a:rPr lang="en-US" sz="1600" kern="100" dirty="0">
                          <a:effectLst/>
                          <a:latin typeface="標楷體"/>
                          <a:ea typeface="標楷體"/>
                        </a:rPr>
                        <a:t>    </a:t>
                      </a:r>
                      <a:r>
                        <a:rPr lang="zh-TW" sz="1600" kern="100" dirty="0">
                          <a:effectLst/>
                          <a:latin typeface="Times New Roman"/>
                          <a:ea typeface="標楷體"/>
                        </a:rPr>
                        <a:t>主攻：作業系統、人工智慧</a:t>
                      </a:r>
                      <a:r>
                        <a:rPr lang="en-US" sz="1600" kern="100" dirty="0">
                          <a:effectLst/>
                          <a:latin typeface="Times New Roman"/>
                          <a:ea typeface="標楷體"/>
                        </a:rPr>
                        <a:t>(Image Processing)</a:t>
                      </a:r>
                      <a:r>
                        <a:rPr lang="zh-TW" sz="1600" kern="100" dirty="0">
                          <a:effectLst/>
                          <a:latin typeface="Times New Roman"/>
                          <a:ea typeface="標楷體"/>
                        </a:rPr>
                        <a:t>。</a:t>
                      </a:r>
                    </a:p>
                    <a:p>
                      <a:pPr algn="just">
                        <a:lnSpc>
                          <a:spcPct val="150000"/>
                        </a:lnSpc>
                        <a:spcAft>
                          <a:spcPts val="0"/>
                        </a:spcAft>
                      </a:pPr>
                      <a:r>
                        <a:rPr lang="en-US" sz="1600" kern="100" dirty="0">
                          <a:effectLst/>
                          <a:latin typeface="標楷體"/>
                          <a:ea typeface="標楷體"/>
                        </a:rPr>
                        <a:t>77</a:t>
                      </a:r>
                      <a:r>
                        <a:rPr lang="zh-TW" sz="1600" kern="100" dirty="0">
                          <a:effectLst/>
                          <a:latin typeface="Times New Roman"/>
                          <a:ea typeface="標楷體"/>
                        </a:rPr>
                        <a:t>年</a:t>
                      </a:r>
                      <a:r>
                        <a:rPr lang="en-US" sz="1600" kern="100" dirty="0">
                          <a:effectLst/>
                          <a:latin typeface="Times New Roman"/>
                          <a:ea typeface="標楷體"/>
                        </a:rPr>
                        <a:t>11</a:t>
                      </a:r>
                      <a:r>
                        <a:rPr lang="zh-TW" sz="1600" kern="100" dirty="0">
                          <a:effectLst/>
                          <a:latin typeface="Times New Roman"/>
                          <a:ea typeface="標楷體"/>
                        </a:rPr>
                        <a:t>月</a:t>
                      </a:r>
                      <a:r>
                        <a:rPr lang="en-US" sz="1600" kern="100" dirty="0">
                          <a:effectLst/>
                          <a:latin typeface="Times New Roman"/>
                          <a:ea typeface="標楷體"/>
                        </a:rPr>
                        <a:t>~82</a:t>
                      </a:r>
                      <a:r>
                        <a:rPr lang="zh-TW" sz="1600" kern="100" dirty="0">
                          <a:effectLst/>
                          <a:latin typeface="Times New Roman"/>
                          <a:ea typeface="標楷體"/>
                        </a:rPr>
                        <a:t>年</a:t>
                      </a:r>
                      <a:r>
                        <a:rPr lang="en-US" sz="1600" kern="100" dirty="0">
                          <a:effectLst/>
                          <a:latin typeface="Times New Roman"/>
                          <a:ea typeface="標楷體"/>
                        </a:rPr>
                        <a:t>7</a:t>
                      </a:r>
                      <a:r>
                        <a:rPr lang="zh-TW" sz="1600" kern="100" dirty="0">
                          <a:effectLst/>
                          <a:latin typeface="Times New Roman"/>
                          <a:ea typeface="標楷體"/>
                        </a:rPr>
                        <a:t>月臺聯電腦專案副理</a:t>
                      </a:r>
                    </a:p>
                    <a:p>
                      <a:pPr algn="just">
                        <a:lnSpc>
                          <a:spcPct val="150000"/>
                        </a:lnSpc>
                        <a:spcAft>
                          <a:spcPts val="0"/>
                        </a:spcAft>
                      </a:pPr>
                      <a:r>
                        <a:rPr lang="en-US" sz="1600" kern="100" dirty="0">
                          <a:effectLst/>
                          <a:latin typeface="標楷體"/>
                          <a:ea typeface="標楷體"/>
                        </a:rPr>
                        <a:t>76</a:t>
                      </a:r>
                      <a:r>
                        <a:rPr lang="zh-TW" sz="1600" kern="100" dirty="0">
                          <a:effectLst/>
                          <a:latin typeface="Times New Roman"/>
                          <a:ea typeface="標楷體"/>
                        </a:rPr>
                        <a:t>年</a:t>
                      </a:r>
                      <a:r>
                        <a:rPr lang="en-US" sz="1600" kern="100" dirty="0">
                          <a:effectLst/>
                          <a:latin typeface="Times New Roman"/>
                          <a:ea typeface="標楷體"/>
                        </a:rPr>
                        <a:t>8</a:t>
                      </a:r>
                      <a:r>
                        <a:rPr lang="zh-TW" sz="1600" kern="100" dirty="0">
                          <a:effectLst/>
                          <a:latin typeface="Times New Roman"/>
                          <a:ea typeface="標楷體"/>
                        </a:rPr>
                        <a:t>月</a:t>
                      </a:r>
                      <a:r>
                        <a:rPr lang="en-US" sz="1600" kern="100" dirty="0">
                          <a:effectLst/>
                          <a:latin typeface="Times New Roman"/>
                          <a:ea typeface="標楷體"/>
                        </a:rPr>
                        <a:t>~77</a:t>
                      </a:r>
                      <a:r>
                        <a:rPr lang="zh-TW" sz="1600" kern="100" dirty="0">
                          <a:effectLst/>
                          <a:latin typeface="Times New Roman"/>
                          <a:ea typeface="標楷體"/>
                        </a:rPr>
                        <a:t>年</a:t>
                      </a:r>
                      <a:r>
                        <a:rPr lang="en-US" sz="1600" kern="100" dirty="0">
                          <a:effectLst/>
                          <a:latin typeface="Times New Roman"/>
                          <a:ea typeface="標楷體"/>
                        </a:rPr>
                        <a:t>11</a:t>
                      </a:r>
                      <a:r>
                        <a:rPr lang="zh-TW" sz="1600" kern="100" dirty="0">
                          <a:effectLst/>
                          <a:latin typeface="Times New Roman"/>
                          <a:ea typeface="標楷體"/>
                        </a:rPr>
                        <a:t>月普揚資訊系統部</a:t>
                      </a:r>
                    </a:p>
                    <a:p>
                      <a:pPr algn="just">
                        <a:lnSpc>
                          <a:spcPct val="150000"/>
                        </a:lnSpc>
                        <a:spcAft>
                          <a:spcPts val="0"/>
                        </a:spcAft>
                      </a:pPr>
                      <a:r>
                        <a:rPr lang="en-US" sz="1600" kern="100" dirty="0">
                          <a:effectLst/>
                          <a:latin typeface="標楷體"/>
                          <a:ea typeface="標楷體"/>
                        </a:rPr>
                        <a:t>74</a:t>
                      </a:r>
                      <a:r>
                        <a:rPr lang="zh-TW" sz="1600" kern="100" dirty="0">
                          <a:effectLst/>
                          <a:latin typeface="Times New Roman"/>
                          <a:ea typeface="標楷體"/>
                        </a:rPr>
                        <a:t>年</a:t>
                      </a:r>
                      <a:r>
                        <a:rPr lang="en-US" sz="1600" kern="100" dirty="0">
                          <a:effectLst/>
                          <a:latin typeface="Times New Roman"/>
                          <a:ea typeface="標楷體"/>
                        </a:rPr>
                        <a:t>~76</a:t>
                      </a:r>
                      <a:r>
                        <a:rPr lang="zh-TW" sz="1600" kern="100" dirty="0">
                          <a:effectLst/>
                          <a:latin typeface="Times New Roman"/>
                          <a:ea typeface="標楷體"/>
                        </a:rPr>
                        <a:t>年服兵役 陸軍工兵</a:t>
                      </a:r>
                    </a:p>
                  </a:txBody>
                  <a:tcPr marL="65163" marR="651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543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98260" y="61914"/>
            <a:ext cx="8683348" cy="1143000"/>
          </a:xfrm>
        </p:spPr>
        <p:txBody>
          <a:bodyPr/>
          <a:lstStyle/>
          <a:p>
            <a:pPr eaLnBrk="1" hangingPunct="1">
              <a:defRPr/>
            </a:pPr>
            <a:r>
              <a:rPr lang="zh-TW" altLang="en-US" b="1" dirty="0">
                <a:effectLst>
                  <a:outerShdw blurRad="38100" dist="38100" dir="2700000" algn="tl">
                    <a:srgbClr val="C0C0C0"/>
                  </a:outerShdw>
                </a:effectLst>
              </a:rPr>
              <a:t>一、個人基本履歷</a:t>
            </a:r>
            <a:r>
              <a:rPr lang="en-US" altLang="zh-TW" b="1" dirty="0">
                <a:effectLst>
                  <a:outerShdw blurRad="38100" dist="38100" dir="2700000" algn="tl">
                    <a:srgbClr val="C0C0C0"/>
                  </a:outerShdw>
                </a:effectLst>
              </a:rPr>
              <a:t>(</a:t>
            </a:r>
            <a:r>
              <a:rPr lang="zh-TW" altLang="en-US" b="1" dirty="0">
                <a:effectLst>
                  <a:outerShdw blurRad="38100" dist="38100" dir="2700000" algn="tl">
                    <a:srgbClr val="C0C0C0"/>
                  </a:outerShdw>
                </a:effectLst>
              </a:rPr>
              <a:t>續</a:t>
            </a:r>
            <a:r>
              <a:rPr lang="en-US" altLang="zh-TW" b="1" dirty="0">
                <a:effectLst>
                  <a:outerShdw blurRad="38100" dist="38100" dir="2700000" algn="tl">
                    <a:srgbClr val="C0C0C0"/>
                  </a:outerShdw>
                </a:effectLst>
              </a:rPr>
              <a:t>)</a:t>
            </a:r>
          </a:p>
        </p:txBody>
      </p:sp>
      <p:sp>
        <p:nvSpPr>
          <p:cNvPr id="6" name="矩形 5"/>
          <p:cNvSpPr/>
          <p:nvPr/>
        </p:nvSpPr>
        <p:spPr>
          <a:xfrm>
            <a:off x="814918" y="1204914"/>
            <a:ext cx="10850033" cy="4516621"/>
          </a:xfrm>
          <a:prstGeom prst="rect">
            <a:avLst/>
          </a:prstGeom>
        </p:spPr>
        <p:txBody>
          <a:bodyPr>
            <a:spAutoFit/>
          </a:bodyPr>
          <a:lstStyle/>
          <a:p>
            <a:pPr marL="342900" indent="-342900" algn="just">
              <a:lnSpc>
                <a:spcPts val="2500"/>
              </a:lnSpc>
              <a:spcAft>
                <a:spcPts val="0"/>
              </a:spcAft>
              <a:buFont typeface="Wingdings"/>
              <a:buChar char=""/>
              <a:tabLst>
                <a:tab pos="142240" algn="l"/>
              </a:tabLst>
              <a:defRPr/>
            </a:pPr>
            <a:r>
              <a:rPr lang="en-US" altLang="zh-TW" sz="2000" kern="100" dirty="0">
                <a:latin typeface="標楷體"/>
                <a:ea typeface="標楷體"/>
              </a:rPr>
              <a:t>97.5 </a:t>
            </a:r>
            <a:r>
              <a:rPr lang="zh-TW" altLang="zh-TW" sz="2000" kern="100" dirty="0">
                <a:latin typeface="Times New Roman"/>
                <a:ea typeface="標楷體"/>
              </a:rPr>
              <a:t>正修科大土資系</a:t>
            </a:r>
            <a:r>
              <a:rPr lang="en-US" altLang="zh-TW" sz="2000" kern="100" dirty="0">
                <a:latin typeface="Times New Roman"/>
                <a:ea typeface="標楷體"/>
              </a:rPr>
              <a:t> WSN </a:t>
            </a:r>
            <a:r>
              <a:rPr lang="zh-TW" altLang="zh-TW" sz="2000" kern="100" dirty="0">
                <a:latin typeface="Times New Roman"/>
                <a:ea typeface="標楷體"/>
              </a:rPr>
              <a:t>無線感測網路資訊收集</a:t>
            </a:r>
            <a:r>
              <a:rPr lang="en-US" altLang="zh-TW" sz="2000" kern="100" dirty="0">
                <a:latin typeface="Times New Roman"/>
                <a:ea typeface="標楷體"/>
              </a:rPr>
              <a:t>/</a:t>
            </a:r>
            <a:r>
              <a:rPr lang="zh-TW" altLang="zh-TW" sz="2000" kern="100" dirty="0">
                <a:latin typeface="Times New Roman"/>
                <a:ea typeface="標楷體"/>
              </a:rPr>
              <a:t>圖型分析系統</a:t>
            </a:r>
          </a:p>
          <a:p>
            <a:pPr marL="342900" indent="-342900" algn="just">
              <a:lnSpc>
                <a:spcPts val="2500"/>
              </a:lnSpc>
              <a:spcAft>
                <a:spcPts val="0"/>
              </a:spcAft>
              <a:buFont typeface="Wingdings"/>
              <a:buChar char=""/>
              <a:tabLst>
                <a:tab pos="142240" algn="l"/>
              </a:tabLst>
              <a:defRPr/>
            </a:pPr>
            <a:r>
              <a:rPr lang="en-US" altLang="zh-TW" sz="2000" kern="100" dirty="0">
                <a:latin typeface="標楷體"/>
                <a:ea typeface="標楷體"/>
              </a:rPr>
              <a:t>97.6~98.4 </a:t>
            </a:r>
            <a:r>
              <a:rPr lang="zh-TW" altLang="zh-TW" sz="2000" kern="100" dirty="0">
                <a:latin typeface="Times New Roman"/>
                <a:ea typeface="標楷體"/>
              </a:rPr>
              <a:t>亞太固網 網域註冊系統</a:t>
            </a:r>
            <a:r>
              <a:rPr lang="en-US" altLang="zh-TW" sz="2000" kern="100" dirty="0">
                <a:latin typeface="Times New Roman"/>
                <a:ea typeface="標楷體"/>
              </a:rPr>
              <a:t> API for TWNIC</a:t>
            </a:r>
            <a:endParaRPr lang="zh-TW" altLang="zh-TW" sz="2000" kern="100" dirty="0">
              <a:latin typeface="Times New Roman"/>
              <a:ea typeface="標楷體"/>
            </a:endParaRPr>
          </a:p>
          <a:p>
            <a:pPr marL="342900" indent="-342900" algn="just">
              <a:lnSpc>
                <a:spcPts val="2500"/>
              </a:lnSpc>
              <a:spcAft>
                <a:spcPts val="0"/>
              </a:spcAft>
              <a:buFont typeface="Wingdings"/>
              <a:buChar char=""/>
              <a:tabLst>
                <a:tab pos="142240" algn="l"/>
              </a:tabLst>
              <a:defRPr/>
            </a:pPr>
            <a:r>
              <a:rPr lang="en-US" altLang="zh-TW" sz="2000" kern="100" dirty="0">
                <a:latin typeface="標楷體"/>
                <a:ea typeface="標楷體"/>
              </a:rPr>
              <a:t>97.6 </a:t>
            </a:r>
            <a:r>
              <a:rPr lang="zh-TW" altLang="zh-TW" sz="2000" kern="100" dirty="0">
                <a:latin typeface="Times New Roman"/>
                <a:ea typeface="標楷體"/>
              </a:rPr>
              <a:t>高雄軟體科學園區</a:t>
            </a:r>
            <a:r>
              <a:rPr lang="en-US" altLang="zh-TW" sz="2000" kern="100" dirty="0">
                <a:latin typeface="Times New Roman"/>
                <a:ea typeface="標楷體"/>
              </a:rPr>
              <a:t> RFID </a:t>
            </a:r>
            <a:r>
              <a:rPr lang="zh-TW" altLang="zh-TW" sz="2000" kern="100" dirty="0">
                <a:latin typeface="Times New Roman"/>
                <a:ea typeface="標楷體"/>
              </a:rPr>
              <a:t>巡檢系統</a:t>
            </a:r>
          </a:p>
          <a:p>
            <a:pPr marL="342900" indent="-342900" algn="just">
              <a:lnSpc>
                <a:spcPts val="2500"/>
              </a:lnSpc>
              <a:spcAft>
                <a:spcPts val="0"/>
              </a:spcAft>
              <a:buFont typeface="Wingdings"/>
              <a:buChar char=""/>
              <a:tabLst>
                <a:tab pos="142240" algn="l"/>
              </a:tabLst>
              <a:defRPr/>
            </a:pPr>
            <a:r>
              <a:rPr lang="en-US" altLang="zh-TW" sz="2000" kern="100" dirty="0">
                <a:latin typeface="標楷體"/>
                <a:ea typeface="標楷體"/>
              </a:rPr>
              <a:t>97.10 </a:t>
            </a:r>
            <a:r>
              <a:rPr lang="zh-TW" altLang="zh-TW" sz="2000" kern="100" dirty="0">
                <a:latin typeface="Times New Roman"/>
                <a:ea typeface="標楷體"/>
              </a:rPr>
              <a:t>高雄市政府網站弱點掃描分析報告</a:t>
            </a:r>
          </a:p>
          <a:p>
            <a:pPr marL="342900" indent="-342900" algn="just">
              <a:lnSpc>
                <a:spcPts val="2500"/>
              </a:lnSpc>
              <a:spcAft>
                <a:spcPts val="0"/>
              </a:spcAft>
              <a:buFont typeface="Wingdings"/>
              <a:buChar char=""/>
              <a:tabLst>
                <a:tab pos="142240" algn="l"/>
              </a:tabLst>
              <a:defRPr/>
            </a:pPr>
            <a:r>
              <a:rPr lang="en-US" altLang="zh-TW" sz="2000" kern="100" dirty="0">
                <a:latin typeface="標楷體"/>
                <a:ea typeface="標楷體"/>
              </a:rPr>
              <a:t>98.3 </a:t>
            </a:r>
            <a:r>
              <a:rPr lang="zh-TW" altLang="zh-TW" sz="2000" kern="100" dirty="0">
                <a:latin typeface="Times New Roman"/>
                <a:ea typeface="標楷體"/>
              </a:rPr>
              <a:t>教育部</a:t>
            </a:r>
            <a:r>
              <a:rPr lang="en-US" altLang="zh-TW" sz="2000" kern="100" dirty="0">
                <a:latin typeface="Times New Roman"/>
                <a:ea typeface="標楷體"/>
              </a:rPr>
              <a:t>RFID</a:t>
            </a:r>
            <a:r>
              <a:rPr lang="zh-TW" altLang="zh-TW" sz="2000" kern="100" dirty="0">
                <a:latin typeface="Times New Roman"/>
                <a:ea typeface="標楷體"/>
              </a:rPr>
              <a:t>校園安全計畫 高雄大學 協同主持人</a:t>
            </a:r>
          </a:p>
          <a:p>
            <a:pPr marL="342900" indent="-342900" algn="just">
              <a:lnSpc>
                <a:spcPts val="2500"/>
              </a:lnSpc>
              <a:spcAft>
                <a:spcPts val="0"/>
              </a:spcAft>
              <a:buFont typeface="Wingdings"/>
              <a:buChar char=""/>
              <a:tabLst>
                <a:tab pos="142240" algn="l"/>
              </a:tabLst>
              <a:defRPr/>
            </a:pPr>
            <a:r>
              <a:rPr lang="en-US" altLang="zh-TW" sz="2000" kern="100" dirty="0">
                <a:latin typeface="標楷體"/>
                <a:ea typeface="標楷體"/>
              </a:rPr>
              <a:t>98.10</a:t>
            </a:r>
            <a:r>
              <a:rPr lang="zh-TW" altLang="zh-TW" sz="2000" kern="100" dirty="0">
                <a:latin typeface="Times New Roman"/>
                <a:ea typeface="標楷體"/>
              </a:rPr>
              <a:t>與正修科大土資系趙鳴老師 進駐正修科大創新及育成中心 負責無線感測網路系統整合及開發</a:t>
            </a:r>
          </a:p>
          <a:p>
            <a:pPr marL="342900" indent="-342900" algn="just">
              <a:lnSpc>
                <a:spcPts val="2500"/>
              </a:lnSpc>
              <a:spcAft>
                <a:spcPts val="0"/>
              </a:spcAft>
              <a:buFont typeface="Wingdings"/>
              <a:buChar char=""/>
              <a:tabLst>
                <a:tab pos="142240" algn="l"/>
              </a:tabLst>
              <a:defRPr/>
            </a:pPr>
            <a:r>
              <a:rPr lang="en-US" altLang="zh-TW" sz="2000" kern="100" dirty="0">
                <a:latin typeface="標楷體"/>
                <a:ea typeface="標楷體"/>
              </a:rPr>
              <a:t>101.02 </a:t>
            </a:r>
            <a:r>
              <a:rPr lang="zh-TW" altLang="zh-TW" sz="2000" kern="100" dirty="0">
                <a:latin typeface="Times New Roman"/>
                <a:ea typeface="標楷體"/>
              </a:rPr>
              <a:t>台電低壓</a:t>
            </a:r>
            <a:r>
              <a:rPr lang="en-US" altLang="zh-TW" sz="2000" kern="100" dirty="0">
                <a:latin typeface="Times New Roman"/>
                <a:ea typeface="標楷體"/>
              </a:rPr>
              <a:t>AMI</a:t>
            </a:r>
            <a:r>
              <a:rPr lang="zh-TW" altLang="zh-TW" sz="2000" kern="100" dirty="0">
                <a:latin typeface="Times New Roman"/>
                <a:ea typeface="標楷體"/>
              </a:rPr>
              <a:t>加值網站專案</a:t>
            </a:r>
          </a:p>
          <a:p>
            <a:pPr marL="342900" indent="-342900" algn="just">
              <a:lnSpc>
                <a:spcPts val="2500"/>
              </a:lnSpc>
              <a:spcAft>
                <a:spcPts val="0"/>
              </a:spcAft>
              <a:buFont typeface="Wingdings"/>
              <a:buChar char=""/>
              <a:tabLst>
                <a:tab pos="142240" algn="l"/>
              </a:tabLst>
              <a:defRPr/>
            </a:pPr>
            <a:r>
              <a:rPr lang="en-US" altLang="zh-TW" sz="2000" kern="100" dirty="0">
                <a:latin typeface="標楷體"/>
                <a:ea typeface="標楷體"/>
              </a:rPr>
              <a:t>101.02 </a:t>
            </a:r>
            <a:r>
              <a:rPr lang="zh-TW" altLang="zh-TW" sz="2000" kern="100" dirty="0">
                <a:latin typeface="Times New Roman"/>
                <a:ea typeface="標楷體"/>
              </a:rPr>
              <a:t>台電高壓</a:t>
            </a:r>
            <a:r>
              <a:rPr lang="en-US" altLang="zh-TW" sz="2000" kern="100" dirty="0">
                <a:latin typeface="Times New Roman"/>
                <a:ea typeface="標楷體"/>
              </a:rPr>
              <a:t>AMI</a:t>
            </a:r>
            <a:r>
              <a:rPr lang="zh-TW" altLang="zh-TW" sz="2000" kern="100" dirty="0">
                <a:latin typeface="Times New Roman"/>
                <a:ea typeface="標楷體"/>
              </a:rPr>
              <a:t>入口網站專案</a:t>
            </a:r>
          </a:p>
          <a:p>
            <a:pPr marL="285750" indent="-285750">
              <a:buFont typeface="Wingdings" pitchFamily="2" charset="2"/>
              <a:buChar char="l"/>
              <a:defRPr/>
            </a:pPr>
            <a:r>
              <a:rPr lang="en-US" altLang="zh-TW" sz="2000" kern="100" dirty="0">
                <a:latin typeface="標楷體"/>
                <a:cs typeface="Times New Roman"/>
              </a:rPr>
              <a:t>101.02 </a:t>
            </a:r>
            <a:r>
              <a:rPr lang="zh-TW" altLang="zh-TW" sz="2000" kern="100" dirty="0">
                <a:ea typeface="標楷體"/>
                <a:cs typeface="Times New Roman"/>
              </a:rPr>
              <a:t>台電低壓</a:t>
            </a:r>
            <a:r>
              <a:rPr lang="en-US" altLang="zh-TW" sz="2000" kern="100" dirty="0">
                <a:ea typeface="標楷體"/>
                <a:cs typeface="Times New Roman"/>
              </a:rPr>
              <a:t>AMI</a:t>
            </a:r>
            <a:r>
              <a:rPr lang="zh-TW" altLang="zh-TW" sz="2000" kern="100" dirty="0">
                <a:ea typeface="標楷體"/>
                <a:cs typeface="Times New Roman"/>
              </a:rPr>
              <a:t>入口網站專案</a:t>
            </a:r>
            <a:endParaRPr lang="en-US" altLang="zh-TW" sz="2000" kern="100" dirty="0">
              <a:ea typeface="標楷體"/>
              <a:cs typeface="Times New Roman"/>
            </a:endParaRPr>
          </a:p>
          <a:p>
            <a:pPr marL="285750" indent="-285750">
              <a:buFont typeface="Wingdings" pitchFamily="2" charset="2"/>
              <a:buChar char="l"/>
              <a:defRPr/>
            </a:pPr>
            <a:r>
              <a:rPr lang="en-US" altLang="zh-TW" sz="2000" dirty="0"/>
              <a:t>102</a:t>
            </a:r>
            <a:r>
              <a:rPr lang="zh-TW" altLang="en-US" sz="2000" dirty="0"/>
              <a:t> </a:t>
            </a:r>
            <a:r>
              <a:rPr lang="zh-TW" altLang="en-US" sz="2000" dirty="0">
                <a:latin typeface="標楷體" pitchFamily="65" charset="-120"/>
                <a:ea typeface="標楷體" pitchFamily="65" charset="-120"/>
              </a:rPr>
              <a:t>鐵路智慧平交道安全控制系統與偵測器研發</a:t>
            </a:r>
            <a:endParaRPr lang="en-US" altLang="zh-TW" sz="2000" dirty="0">
              <a:latin typeface="標楷體" pitchFamily="65" charset="-120"/>
              <a:ea typeface="標楷體" pitchFamily="65" charset="-120"/>
            </a:endParaRPr>
          </a:p>
          <a:p>
            <a:pPr marL="285750" indent="-285750">
              <a:buFont typeface="Wingdings" pitchFamily="2" charset="2"/>
              <a:buChar char="l"/>
              <a:defRPr/>
            </a:pPr>
            <a:r>
              <a:rPr lang="en-US" altLang="zh-TW" sz="2000" dirty="0">
                <a:latin typeface="標楷體" pitchFamily="65" charset="-120"/>
                <a:ea typeface="標楷體" pitchFamily="65" charset="-120"/>
              </a:rPr>
              <a:t>102</a:t>
            </a:r>
            <a:r>
              <a:rPr lang="zh-TW" altLang="en-US" sz="2000" dirty="0">
                <a:latin typeface="標楷體" pitchFamily="65" charset="-120"/>
                <a:ea typeface="標楷體" pitchFamily="65" charset="-120"/>
              </a:rPr>
              <a:t>台電緊急應變中心災害應變支援系統及設施建置案</a:t>
            </a:r>
            <a:endParaRPr lang="en-US" altLang="zh-TW" sz="2000" dirty="0">
              <a:latin typeface="標楷體" pitchFamily="65" charset="-120"/>
              <a:ea typeface="標楷體" pitchFamily="65" charset="-120"/>
            </a:endParaRPr>
          </a:p>
          <a:p>
            <a:pPr marL="285750" indent="-285750">
              <a:buFont typeface="Wingdings" pitchFamily="2" charset="2"/>
              <a:buChar char="l"/>
              <a:defRPr/>
            </a:pPr>
            <a:r>
              <a:rPr lang="en-US" altLang="zh-TW" sz="2000" dirty="0">
                <a:latin typeface="標楷體" pitchFamily="65" charset="-120"/>
                <a:ea typeface="標楷體" pitchFamily="65" charset="-120"/>
              </a:rPr>
              <a:t>102 </a:t>
            </a:r>
            <a:r>
              <a:rPr lang="zh-TW" altLang="en-US" sz="2000" dirty="0">
                <a:latin typeface="標楷體" pitchFamily="65" charset="-120"/>
                <a:ea typeface="標楷體" pitchFamily="65" charset="-120"/>
              </a:rPr>
              <a:t>高屏水力發電廠設備更新案</a:t>
            </a:r>
            <a:endParaRPr lang="en-US" altLang="zh-TW" sz="2000" dirty="0">
              <a:latin typeface="標楷體" pitchFamily="65" charset="-120"/>
              <a:ea typeface="標楷體" pitchFamily="65" charset="-120"/>
            </a:endParaRPr>
          </a:p>
          <a:p>
            <a:pPr marL="285750" indent="-285750">
              <a:buFont typeface="Wingdings" pitchFamily="2" charset="2"/>
              <a:buChar char="l"/>
              <a:defRPr/>
            </a:pPr>
            <a:r>
              <a:rPr lang="en-US" altLang="zh-TW" sz="2000" dirty="0">
                <a:latin typeface="標楷體" pitchFamily="65" charset="-120"/>
                <a:ea typeface="標楷體" pitchFamily="65" charset="-120"/>
              </a:rPr>
              <a:t>102 </a:t>
            </a:r>
            <a:r>
              <a:rPr lang="zh-TW" altLang="en-US" sz="2000" dirty="0">
                <a:latin typeface="標楷體" pitchFamily="65" charset="-120"/>
                <a:ea typeface="標楷體" pitchFamily="65" charset="-120"/>
              </a:rPr>
              <a:t>台電台中區供電區處電驛組軟體整合</a:t>
            </a:r>
          </a:p>
        </p:txBody>
      </p:sp>
    </p:spTree>
    <p:extLst>
      <p:ext uri="{BB962C8B-B14F-4D97-AF65-F5344CB8AC3E}">
        <p14:creationId xmlns:p14="http://schemas.microsoft.com/office/powerpoint/2010/main" val="2135430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81" name="Rectangle 13"/>
          <p:cNvSpPr>
            <a:spLocks noGrp="1" noChangeArrowheads="1"/>
          </p:cNvSpPr>
          <p:nvPr>
            <p:ph type="title"/>
          </p:nvPr>
        </p:nvSpPr>
        <p:spPr/>
        <p:txBody>
          <a:bodyPr>
            <a:normAutofit fontScale="90000"/>
          </a:bodyPr>
          <a:lstStyle/>
          <a:p>
            <a:pPr eaLnBrk="1" hangingPunct="1">
              <a:defRPr/>
            </a:pPr>
            <a:r>
              <a:rPr lang="zh-TW" altLang="en-US" b="1" dirty="0">
                <a:effectLst>
                  <a:outerShdw blurRad="38100" dist="38100" dir="2700000" algn="tl">
                    <a:srgbClr val="C0C0C0"/>
                  </a:outerShdw>
                </a:effectLst>
              </a:rPr>
              <a:t>一、個人基本履歷</a:t>
            </a:r>
            <a:r>
              <a:rPr lang="en-US" altLang="zh-TW" b="1" dirty="0">
                <a:effectLst>
                  <a:outerShdw blurRad="38100" dist="38100" dir="2700000" algn="tl">
                    <a:srgbClr val="C0C0C0"/>
                  </a:outerShdw>
                </a:effectLst>
              </a:rPr>
              <a:t>(</a:t>
            </a:r>
            <a:r>
              <a:rPr lang="zh-TW" altLang="en-US" b="1" dirty="0">
                <a:effectLst>
                  <a:outerShdw blurRad="38100" dist="38100" dir="2700000" algn="tl">
                    <a:srgbClr val="C0C0C0"/>
                  </a:outerShdw>
                </a:effectLst>
              </a:rPr>
              <a:t>續</a:t>
            </a:r>
            <a:r>
              <a:rPr lang="en-US" altLang="zh-TW" b="1" dirty="0">
                <a:effectLst>
                  <a:outerShdw blurRad="38100" dist="38100" dir="2700000" algn="tl">
                    <a:srgbClr val="C0C0C0"/>
                  </a:outerShdw>
                </a:effectLst>
              </a:rPr>
              <a:t>)</a:t>
            </a:r>
          </a:p>
        </p:txBody>
      </p:sp>
      <p:graphicFrame>
        <p:nvGraphicFramePr>
          <p:cNvPr id="212013" name="Group 45"/>
          <p:cNvGraphicFramePr>
            <a:graphicFrameLocks noGrp="1"/>
          </p:cNvGraphicFramePr>
          <p:nvPr>
            <p:ph idx="1"/>
          </p:nvPr>
        </p:nvGraphicFramePr>
        <p:xfrm>
          <a:off x="624417" y="1235076"/>
          <a:ext cx="11377083" cy="5464175"/>
        </p:xfrm>
        <a:graphic>
          <a:graphicData uri="http://schemas.openxmlformats.org/drawingml/2006/table">
            <a:tbl>
              <a:tblPr/>
              <a:tblGrid>
                <a:gridCol w="11377083">
                  <a:extLst>
                    <a:ext uri="{9D8B030D-6E8A-4147-A177-3AD203B41FA5}">
                      <a16:colId xmlns:a16="http://schemas.microsoft.com/office/drawing/2014/main" val="20000"/>
                    </a:ext>
                  </a:extLst>
                </a:gridCol>
              </a:tblGrid>
              <a:tr h="34294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zh-TW" altLang="en-US" sz="1600" b="1" i="0" u="none" strike="noStrike" cap="none" normalizeH="0" baseline="0" dirty="0">
                          <a:ln>
                            <a:noFill/>
                          </a:ln>
                          <a:solidFill>
                            <a:schemeClr val="tx1"/>
                          </a:solidFill>
                          <a:effectLst/>
                          <a:latin typeface="Times New Roman" pitchFamily="18" charset="0"/>
                          <a:ea typeface="新細明體" pitchFamily="18" charset="-120"/>
                        </a:rPr>
                        <a:t>五、學術發表</a:t>
                      </a:r>
                    </a:p>
                  </a:txBody>
                  <a:tcPr marL="121920" marR="121920" marT="45725" marB="457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5121235">
                <a:tc>
                  <a:txBody>
                    <a:bodyPr/>
                    <a:lstStyle/>
                    <a:p>
                      <a:pPr marL="342900" lvl="0" indent="-342900" algn="just">
                        <a:lnSpc>
                          <a:spcPts val="2200"/>
                        </a:lnSpc>
                        <a:spcAft>
                          <a:spcPts val="0"/>
                        </a:spcAft>
                        <a:buFont typeface="Wingdings"/>
                        <a:buChar char=""/>
                        <a:tabLst>
                          <a:tab pos="142240" algn="l"/>
                        </a:tabLst>
                      </a:pPr>
                      <a:r>
                        <a:rPr lang="en-US" altLang="zh-TW" sz="1600" kern="100" dirty="0">
                          <a:effectLst/>
                          <a:latin typeface="標楷體"/>
                          <a:ea typeface="+mn-ea"/>
                        </a:rPr>
                        <a:t>An Improvement approach of Indoor Location Sensing Using active RFID System</a:t>
                      </a:r>
                      <a:r>
                        <a:rPr lang="en-US" altLang="zh-TW" sz="1600" i="1" kern="100" dirty="0">
                          <a:effectLst/>
                          <a:latin typeface="標楷體"/>
                          <a:ea typeface="+mn-ea"/>
                        </a:rPr>
                        <a:t>,</a:t>
                      </a:r>
                      <a:r>
                        <a:rPr lang="en-US" altLang="zh-TW" sz="1600" kern="100" dirty="0">
                          <a:effectLst/>
                          <a:latin typeface="標楷體"/>
                          <a:ea typeface="+mn-ea"/>
                        </a:rPr>
                        <a:t> Beijing, China,</a:t>
                      </a:r>
                      <a:r>
                        <a:rPr lang="en-US" altLang="zh-TW" sz="1600" i="1" kern="100" dirty="0">
                          <a:effectLst/>
                          <a:latin typeface="標楷體"/>
                          <a:ea typeface="+mn-ea"/>
                        </a:rPr>
                        <a:t> </a:t>
                      </a:r>
                      <a:r>
                        <a:rPr lang="en-US" altLang="zh-TW" sz="1600" kern="100" dirty="0">
                          <a:effectLst/>
                          <a:latin typeface="標楷體"/>
                          <a:ea typeface="+mn-ea"/>
                        </a:rPr>
                        <a:t>2006/March/15</a:t>
                      </a:r>
                      <a:endParaRPr lang="zh-TW" altLang="zh-TW" sz="1600" kern="100" dirty="0">
                        <a:effectLst/>
                        <a:latin typeface="+mn-lt"/>
                        <a:ea typeface="+mn-ea"/>
                      </a:endParaRPr>
                    </a:p>
                    <a:p>
                      <a:pPr marL="342900" lvl="0" indent="-342900" algn="just">
                        <a:lnSpc>
                          <a:spcPts val="2200"/>
                        </a:lnSpc>
                        <a:spcAft>
                          <a:spcPts val="0"/>
                        </a:spcAft>
                        <a:buFont typeface="Wingdings"/>
                        <a:buChar char=""/>
                        <a:tabLst>
                          <a:tab pos="304800" algn="l"/>
                        </a:tabLst>
                      </a:pPr>
                      <a:r>
                        <a:rPr lang="en-US" altLang="zh-TW" sz="1600" kern="100" dirty="0">
                          <a:effectLst/>
                          <a:latin typeface="標楷體"/>
                          <a:ea typeface="+mn-ea"/>
                        </a:rPr>
                        <a:t>Fast Algorithm for Decoding the Binary (23, 12, 7) Quadratic Residue Code, Kyoto, Japan ,2009/September 12-September 14,ISBN: 978-0-7695-3762-7</a:t>
                      </a:r>
                      <a:endParaRPr lang="zh-TW" altLang="zh-TW" sz="1600" kern="100" dirty="0">
                        <a:effectLst/>
                        <a:latin typeface="+mn-lt"/>
                        <a:ea typeface="+mn-ea"/>
                      </a:endParaRPr>
                    </a:p>
                    <a:p>
                      <a:pPr marL="285750" indent="-285750" algn="just">
                        <a:lnSpc>
                          <a:spcPts val="2200"/>
                        </a:lnSpc>
                        <a:spcAft>
                          <a:spcPts val="0"/>
                        </a:spcAft>
                        <a:buFont typeface="Wingdings" pitchFamily="2" charset="2"/>
                        <a:buChar char="l"/>
                      </a:pPr>
                      <a:r>
                        <a:rPr lang="zh-TW" altLang="zh-TW" sz="1600" kern="100" dirty="0">
                          <a:effectLst/>
                          <a:latin typeface="+mn-lt"/>
                          <a:ea typeface="+mn-ea"/>
                        </a:rPr>
                        <a:t>智慧型室內空氣品質感測與遙控整合系統</a:t>
                      </a:r>
                      <a:r>
                        <a:rPr lang="en-US" altLang="zh-TW" sz="1600" kern="100" dirty="0">
                          <a:effectLst/>
                          <a:latin typeface="+mn-lt"/>
                          <a:ea typeface="+mn-ea"/>
                        </a:rPr>
                        <a:t>,2010</a:t>
                      </a:r>
                      <a:r>
                        <a:rPr lang="zh-TW" altLang="zh-TW" sz="1600" u="sng" kern="100" dirty="0">
                          <a:effectLst/>
                          <a:latin typeface="+mn-lt"/>
                          <a:ea typeface="+mn-ea"/>
                        </a:rPr>
                        <a:t>營建管理研討會</a:t>
                      </a:r>
                      <a:endParaRPr lang="zh-TW" altLang="zh-TW" sz="1600" kern="100" dirty="0">
                        <a:effectLst/>
                        <a:latin typeface="+mn-lt"/>
                        <a:ea typeface="+mn-ea"/>
                      </a:endParaRPr>
                    </a:p>
                    <a:p>
                      <a:pPr marL="285750" indent="-285750" algn="just">
                        <a:lnSpc>
                          <a:spcPts val="2200"/>
                        </a:lnSpc>
                        <a:spcAft>
                          <a:spcPts val="0"/>
                        </a:spcAft>
                        <a:buFont typeface="Wingdings" pitchFamily="2" charset="2"/>
                        <a:buChar char="l"/>
                      </a:pPr>
                      <a:r>
                        <a:rPr lang="en-US" altLang="zh-TW" sz="1600" kern="100" dirty="0">
                          <a:effectLst/>
                          <a:latin typeface="標楷體"/>
                          <a:ea typeface="+mn-ea"/>
                        </a:rPr>
                        <a:t>Enhanced Maximum Likelihood Location Estimation in Wireless Sensor Networks, IET International Conference on Wireless Sensor Network (IET-WSN 2010)</a:t>
                      </a:r>
                      <a:endParaRPr lang="zh-TW" altLang="zh-TW" sz="1600" kern="100" dirty="0">
                        <a:effectLst/>
                        <a:latin typeface="+mn-lt"/>
                        <a:ea typeface="+mn-ea"/>
                      </a:endParaRPr>
                    </a:p>
                    <a:p>
                      <a:pPr marL="285750" indent="-285750" algn="just">
                        <a:lnSpc>
                          <a:spcPts val="2200"/>
                        </a:lnSpc>
                        <a:spcAft>
                          <a:spcPts val="0"/>
                        </a:spcAft>
                        <a:buFont typeface="Wingdings" pitchFamily="2" charset="2"/>
                        <a:buChar char="l"/>
                      </a:pPr>
                      <a:r>
                        <a:rPr lang="en-US" altLang="zh-TW" sz="1600" kern="100" dirty="0">
                          <a:effectLst/>
                          <a:latin typeface="標楷體"/>
                          <a:ea typeface="+mn-ea"/>
                        </a:rPr>
                        <a:t>An Integration System for Wireless Sensor Networks and Remote Control,5th International Symposium in Science and Technology at Cheng </a:t>
                      </a:r>
                      <a:r>
                        <a:rPr lang="en-US" altLang="zh-TW" sz="1600" kern="100" dirty="0" err="1">
                          <a:effectLst/>
                          <a:latin typeface="標楷體"/>
                          <a:ea typeface="+mn-ea"/>
                        </a:rPr>
                        <a:t>Shiu</a:t>
                      </a:r>
                      <a:r>
                        <a:rPr lang="en-US" altLang="zh-TW" sz="1600" kern="100" dirty="0">
                          <a:effectLst/>
                          <a:latin typeface="標楷體"/>
                          <a:ea typeface="+mn-ea"/>
                        </a:rPr>
                        <a:t> University 2010</a:t>
                      </a:r>
                      <a:endParaRPr lang="zh-TW" altLang="zh-TW" sz="1600" kern="100" dirty="0">
                        <a:effectLst/>
                        <a:latin typeface="+mn-lt"/>
                        <a:ea typeface="+mn-ea"/>
                      </a:endParaRPr>
                    </a:p>
                    <a:p>
                      <a:pPr marL="285750" indent="-285750" algn="just">
                        <a:lnSpc>
                          <a:spcPts val="2200"/>
                        </a:lnSpc>
                        <a:spcAft>
                          <a:spcPts val="0"/>
                        </a:spcAft>
                        <a:buFont typeface="Wingdings" pitchFamily="2" charset="2"/>
                        <a:buChar char="l"/>
                      </a:pPr>
                      <a:r>
                        <a:rPr lang="en-US" altLang="zh-TW" sz="1600" kern="100" dirty="0">
                          <a:effectLst/>
                          <a:latin typeface="標楷體"/>
                          <a:ea typeface="+mn-ea"/>
                        </a:rPr>
                        <a:t>Water Level Measurement with the Ultrasonic Distance Sensor and </a:t>
                      </a:r>
                      <a:r>
                        <a:rPr lang="en-US" altLang="zh-TW" sz="1600" kern="100" dirty="0" err="1">
                          <a:effectLst/>
                          <a:latin typeface="標楷體"/>
                          <a:ea typeface="+mn-ea"/>
                        </a:rPr>
                        <a:t>Zigbee</a:t>
                      </a:r>
                      <a:r>
                        <a:rPr lang="en-US" altLang="zh-TW" sz="1600" kern="100" dirty="0">
                          <a:effectLst/>
                          <a:latin typeface="標楷體"/>
                          <a:ea typeface="+mn-ea"/>
                        </a:rPr>
                        <a:t> Wireless sensor network,5th International Symposium in Science and Technology at Cheng </a:t>
                      </a:r>
                      <a:r>
                        <a:rPr lang="en-US" altLang="zh-TW" sz="1600" kern="100" dirty="0" err="1">
                          <a:effectLst/>
                          <a:latin typeface="標楷體"/>
                          <a:ea typeface="+mn-ea"/>
                        </a:rPr>
                        <a:t>Shiu</a:t>
                      </a:r>
                      <a:r>
                        <a:rPr lang="en-US" altLang="zh-TW" sz="1600" kern="100" dirty="0">
                          <a:effectLst/>
                          <a:latin typeface="標楷體"/>
                          <a:ea typeface="+mn-ea"/>
                        </a:rPr>
                        <a:t> University 2010</a:t>
                      </a:r>
                      <a:endParaRPr lang="zh-TW" altLang="zh-TW" sz="1600" kern="100" dirty="0">
                        <a:effectLst/>
                        <a:latin typeface="+mn-lt"/>
                        <a:ea typeface="+mn-ea"/>
                      </a:endParaRPr>
                    </a:p>
                    <a:p>
                      <a:pPr marL="285750" indent="-285750" algn="just">
                        <a:lnSpc>
                          <a:spcPts val="2200"/>
                        </a:lnSpc>
                        <a:spcAft>
                          <a:spcPts val="0"/>
                        </a:spcAft>
                        <a:buFont typeface="Wingdings" pitchFamily="2" charset="2"/>
                        <a:buChar char="l"/>
                      </a:pPr>
                      <a:r>
                        <a:rPr lang="en-US" altLang="zh-TW" sz="1600" kern="100" dirty="0">
                          <a:effectLst/>
                          <a:latin typeface="標楷體"/>
                          <a:ea typeface="+mn-ea"/>
                        </a:rPr>
                        <a:t>Wireless Remote Monitoring System for Sand and Gravel Depots,2010 International Symposium on mechatronic and biomedical engineering &amp; applications at Cheng </a:t>
                      </a:r>
                      <a:r>
                        <a:rPr lang="en-US" altLang="zh-TW" sz="1600" kern="100" dirty="0" err="1">
                          <a:effectLst/>
                          <a:latin typeface="標楷體"/>
                          <a:ea typeface="+mn-ea"/>
                        </a:rPr>
                        <a:t>Shiu</a:t>
                      </a:r>
                      <a:r>
                        <a:rPr lang="en-US" altLang="zh-TW" sz="1600" kern="100" dirty="0">
                          <a:effectLst/>
                          <a:latin typeface="標楷體"/>
                          <a:ea typeface="+mn-ea"/>
                        </a:rPr>
                        <a:t> University,2010/11/09</a:t>
                      </a:r>
                      <a:endParaRPr lang="zh-TW" altLang="zh-TW" sz="1600" kern="100" dirty="0">
                        <a:effectLst/>
                        <a:latin typeface="+mn-lt"/>
                        <a:ea typeface="+mn-ea"/>
                      </a:endParaRPr>
                    </a:p>
                    <a:p>
                      <a:pPr marL="285750" indent="-285750">
                        <a:lnSpc>
                          <a:spcPts val="2200"/>
                        </a:lnSpc>
                        <a:buFont typeface="Wingdings" pitchFamily="2" charset="2"/>
                        <a:buChar char="l"/>
                      </a:pPr>
                      <a:r>
                        <a:rPr lang="en-US" altLang="zh-TW" sz="1600" kern="100" dirty="0">
                          <a:effectLst/>
                          <a:latin typeface="標楷體"/>
                          <a:cs typeface="Times New Roman"/>
                        </a:rPr>
                        <a:t>Implementation of Intelligent motor speed control using Rotary encoder,2011 First International Conference on Robot, Vision and Signal Processing, </a:t>
                      </a:r>
                      <a:r>
                        <a:rPr lang="en-US" altLang="zh-TW" sz="1600" u="sng" kern="100" dirty="0">
                          <a:effectLst/>
                          <a:latin typeface="標楷體"/>
                          <a:cs typeface="Times New Roman"/>
                        </a:rPr>
                        <a:t>CSS-RVSP 2011-7-51-32</a:t>
                      </a:r>
                      <a:endParaRPr kumimoji="1" lang="en-US" altLang="zh-TW" sz="1600" b="0" i="0" u="sng" strike="noStrike" cap="none" normalizeH="0" baseline="0" dirty="0">
                        <a:ln>
                          <a:noFill/>
                        </a:ln>
                        <a:solidFill>
                          <a:schemeClr val="tx1"/>
                        </a:solidFill>
                        <a:effectLst/>
                        <a:latin typeface="Times New Roman" pitchFamily="18" charset="0"/>
                        <a:ea typeface="新細明體" pitchFamily="18" charset="-120"/>
                      </a:endParaRPr>
                    </a:p>
                  </a:txBody>
                  <a:tcPr marL="121920" marR="121920" marT="45725" marB="457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14293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1201-5BD8-4C72-9535-12C141DA404F}"/>
              </a:ext>
            </a:extLst>
          </p:cNvPr>
          <p:cNvSpPr>
            <a:spLocks noGrp="1"/>
          </p:cNvSpPr>
          <p:nvPr>
            <p:ph type="title"/>
          </p:nvPr>
        </p:nvSpPr>
        <p:spPr>
          <a:xfrm>
            <a:off x="838200" y="365125"/>
            <a:ext cx="10515600" cy="949325"/>
          </a:xfrm>
        </p:spPr>
        <p:txBody>
          <a:bodyPr>
            <a:normAutofit/>
          </a:bodyPr>
          <a:lstStyle/>
          <a:p>
            <a:r>
              <a:rPr lang="en-US" altLang="zh-TW" sz="3600" dirty="0"/>
              <a:t>https://www.ettoday.net/news/20190311/1396850.htm</a:t>
            </a:r>
            <a:endParaRPr lang="zh-TW" altLang="en-US" sz="3600" dirty="0"/>
          </a:p>
        </p:txBody>
      </p:sp>
      <p:pic>
        <p:nvPicPr>
          <p:cNvPr id="4" name="內容版面配置區 3">
            <a:extLst>
              <a:ext uri="{FF2B5EF4-FFF2-40B4-BE49-F238E27FC236}">
                <a16:creationId xmlns:a16="http://schemas.microsoft.com/office/drawing/2014/main" id="{BA3B41E4-7C47-4543-B692-F43E37D0265C}"/>
              </a:ext>
            </a:extLst>
          </p:cNvPr>
          <p:cNvPicPr>
            <a:picLocks noGrp="1" noChangeAspect="1"/>
          </p:cNvPicPr>
          <p:nvPr>
            <p:ph idx="1"/>
          </p:nvPr>
        </p:nvPicPr>
        <p:blipFill>
          <a:blip r:embed="rId2"/>
          <a:stretch>
            <a:fillRect/>
          </a:stretch>
        </p:blipFill>
        <p:spPr>
          <a:xfrm>
            <a:off x="2208576" y="1568449"/>
            <a:ext cx="6344874" cy="5136933"/>
          </a:xfrm>
          <a:prstGeom prst="rect">
            <a:avLst/>
          </a:prstGeom>
        </p:spPr>
      </p:pic>
    </p:spTree>
    <p:extLst>
      <p:ext uri="{BB962C8B-B14F-4D97-AF65-F5344CB8AC3E}">
        <p14:creationId xmlns:p14="http://schemas.microsoft.com/office/powerpoint/2010/main" val="409043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76CAAEAA-AA50-4EDE-8F93-40EAA375F1CF}"/>
              </a:ext>
            </a:extLst>
          </p:cNvPr>
          <p:cNvSpPr>
            <a:spLocks noGrp="1"/>
          </p:cNvSpPr>
          <p:nvPr>
            <p:ph type="title"/>
          </p:nvPr>
        </p:nvSpPr>
        <p:spPr/>
        <p:txBody>
          <a:bodyPr/>
          <a:lstStyle/>
          <a:p>
            <a:pPr algn="ctr"/>
            <a:r>
              <a:rPr lang="en-US" altLang="zh-TW" dirty="0"/>
              <a:t>Agenda</a:t>
            </a:r>
            <a:endParaRPr lang="zh-TW" altLang="en-US" dirty="0"/>
          </a:p>
        </p:txBody>
      </p:sp>
      <p:sp>
        <p:nvSpPr>
          <p:cNvPr id="12" name="內容版面配置區 11">
            <a:extLst>
              <a:ext uri="{FF2B5EF4-FFF2-40B4-BE49-F238E27FC236}">
                <a16:creationId xmlns:a16="http://schemas.microsoft.com/office/drawing/2014/main" id="{E4B499B5-F401-44DF-9B1A-910303B61758}"/>
              </a:ext>
            </a:extLst>
          </p:cNvPr>
          <p:cNvSpPr>
            <a:spLocks noGrp="1"/>
          </p:cNvSpPr>
          <p:nvPr>
            <p:ph idx="1"/>
          </p:nvPr>
        </p:nvSpPr>
        <p:spPr/>
        <p:txBody>
          <a:bodyPr/>
          <a:lstStyle/>
          <a:p>
            <a:r>
              <a:rPr lang="zh-TW" altLang="en-US" dirty="0"/>
              <a:t>從物聯網到智慧物聯網</a:t>
            </a:r>
            <a:endParaRPr lang="en-US" altLang="zh-TW" dirty="0"/>
          </a:p>
          <a:p>
            <a:r>
              <a:rPr lang="zh-TW" altLang="en-US" dirty="0"/>
              <a:t>智慧城市</a:t>
            </a:r>
            <a:endParaRPr lang="en-US" altLang="zh-TW" dirty="0"/>
          </a:p>
          <a:p>
            <a:r>
              <a:rPr lang="zh-TW" altLang="en-US" dirty="0"/>
              <a:t>量子計算</a:t>
            </a:r>
            <a:endParaRPr lang="en-US" altLang="zh-TW" dirty="0"/>
          </a:p>
          <a:p>
            <a:r>
              <a:rPr lang="zh-TW" altLang="en-US" dirty="0"/>
              <a:t>數據科學</a:t>
            </a:r>
            <a:endParaRPr lang="en-US" altLang="zh-TW" dirty="0"/>
          </a:p>
          <a:p>
            <a:r>
              <a:rPr lang="zh-TW" altLang="en-US" dirty="0"/>
              <a:t>虛擬實境與擴增實境</a:t>
            </a:r>
            <a:endParaRPr lang="en-US" altLang="zh-TW" dirty="0"/>
          </a:p>
          <a:p>
            <a:r>
              <a:rPr lang="zh-TW" altLang="en-US" dirty="0"/>
              <a:t>區塊鏈</a:t>
            </a:r>
            <a:endParaRPr lang="en-US" altLang="zh-TW" dirty="0"/>
          </a:p>
          <a:p>
            <a:endParaRPr lang="zh-TW" altLang="en-US" dirty="0"/>
          </a:p>
        </p:txBody>
      </p:sp>
    </p:spTree>
    <p:extLst>
      <p:ext uri="{BB962C8B-B14F-4D97-AF65-F5344CB8AC3E}">
        <p14:creationId xmlns:p14="http://schemas.microsoft.com/office/powerpoint/2010/main" val="1793080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Pink Low Poly Background Design">
            <a:extLst>
              <a:ext uri="{FF2B5EF4-FFF2-40B4-BE49-F238E27FC236}">
                <a16:creationId xmlns:a16="http://schemas.microsoft.com/office/drawing/2014/main" id="{A72292A5-2069-4B8C-8450-F3DC7F87E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0933" y="4298218"/>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框架 30">
            <a:extLst>
              <a:ext uri="{FF2B5EF4-FFF2-40B4-BE49-F238E27FC236}">
                <a16:creationId xmlns:a16="http://schemas.microsoft.com/office/drawing/2014/main" id="{0432308C-7A32-4212-AED7-EB2C6F88AFBC}"/>
              </a:ext>
            </a:extLst>
          </p:cNvPr>
          <p:cNvSpPr/>
          <p:nvPr/>
        </p:nvSpPr>
        <p:spPr>
          <a:xfrm>
            <a:off x="6152540" y="357188"/>
            <a:ext cx="5799888" cy="6305550"/>
          </a:xfrm>
          <a:prstGeom prst="frame">
            <a:avLst>
              <a:gd name="adj1" fmla="val 8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矩形: 圓角 31">
            <a:extLst>
              <a:ext uri="{FF2B5EF4-FFF2-40B4-BE49-F238E27FC236}">
                <a16:creationId xmlns:a16="http://schemas.microsoft.com/office/drawing/2014/main" id="{18AFC9F8-98C8-447D-BF8F-16077878A9E1}"/>
              </a:ext>
            </a:extLst>
          </p:cNvPr>
          <p:cNvSpPr/>
          <p:nvPr/>
        </p:nvSpPr>
        <p:spPr>
          <a:xfrm>
            <a:off x="6359838" y="473869"/>
            <a:ext cx="5317832" cy="5910262"/>
          </a:xfrm>
          <a:prstGeom prst="roundRect">
            <a:avLst/>
          </a:prstGeom>
          <a:solidFill>
            <a:srgbClr val="17195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3FF32F6-4CEF-415D-8EE9-1D7C597D4438}"/>
              </a:ext>
            </a:extLst>
          </p:cNvPr>
          <p:cNvSpPr txBox="1"/>
          <p:nvPr/>
        </p:nvSpPr>
        <p:spPr>
          <a:xfrm>
            <a:off x="6187386" y="1313392"/>
            <a:ext cx="3836810" cy="830997"/>
          </a:xfrm>
          <a:prstGeom prst="rect">
            <a:avLst/>
          </a:prstGeom>
          <a:noFill/>
        </p:spPr>
        <p:txBody>
          <a:bodyPr wrap="square" rtlCol="0">
            <a:spAutoFit/>
          </a:bodyPr>
          <a:lstStyle/>
          <a:p>
            <a:pPr algn="ctr"/>
            <a:r>
              <a:rPr lang="zh-TW" altLang="en-US" sz="48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物聯網</a:t>
            </a:r>
          </a:p>
        </p:txBody>
      </p:sp>
      <p:sp>
        <p:nvSpPr>
          <p:cNvPr id="9" name="文字方塊 8">
            <a:extLst>
              <a:ext uri="{FF2B5EF4-FFF2-40B4-BE49-F238E27FC236}">
                <a16:creationId xmlns:a16="http://schemas.microsoft.com/office/drawing/2014/main" id="{486FB05E-355A-47D7-BECD-61DC1A3E279C}"/>
              </a:ext>
            </a:extLst>
          </p:cNvPr>
          <p:cNvSpPr txBox="1"/>
          <p:nvPr/>
        </p:nvSpPr>
        <p:spPr>
          <a:xfrm>
            <a:off x="4992875" y="2640072"/>
            <a:ext cx="3836810" cy="830997"/>
          </a:xfrm>
          <a:prstGeom prst="rect">
            <a:avLst/>
          </a:prstGeom>
          <a:noFill/>
        </p:spPr>
        <p:txBody>
          <a:bodyPr wrap="square" rtlCol="0">
            <a:spAutoFit/>
          </a:bodyPr>
          <a:lstStyle/>
          <a:p>
            <a:pPr algn="ctr"/>
            <a:r>
              <a:rPr lang="en-US" altLang="zh-TW" sz="48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AI</a:t>
            </a:r>
            <a:endParaRPr lang="zh-TW" altLang="en-US" sz="4800" b="1" dirty="0">
              <a:solidFill>
                <a:srgbClr val="5CFCF9"/>
              </a:solidFill>
              <a:latin typeface="SetoFont" panose="02000600000000000000" pitchFamily="2" charset="-120"/>
              <a:ea typeface="SetoFont" panose="02000600000000000000" pitchFamily="2" charset="-120"/>
              <a:cs typeface="SetoFont" panose="02000600000000000000" pitchFamily="2" charset="-120"/>
            </a:endParaRPr>
          </a:p>
        </p:txBody>
      </p:sp>
      <p:sp>
        <p:nvSpPr>
          <p:cNvPr id="10" name="文字方塊 9">
            <a:extLst>
              <a:ext uri="{FF2B5EF4-FFF2-40B4-BE49-F238E27FC236}">
                <a16:creationId xmlns:a16="http://schemas.microsoft.com/office/drawing/2014/main" id="{336CFAB0-91D4-4805-801D-A674DED5AC99}"/>
              </a:ext>
            </a:extLst>
          </p:cNvPr>
          <p:cNvSpPr txBox="1"/>
          <p:nvPr/>
        </p:nvSpPr>
        <p:spPr>
          <a:xfrm>
            <a:off x="8284683" y="2569151"/>
            <a:ext cx="3836810" cy="830997"/>
          </a:xfrm>
          <a:prstGeom prst="rect">
            <a:avLst/>
          </a:prstGeom>
          <a:noFill/>
        </p:spPr>
        <p:txBody>
          <a:bodyPr wrap="square" rtlCol="0">
            <a:spAutoFit/>
          </a:bodyPr>
          <a:lstStyle/>
          <a:p>
            <a:pPr algn="ctr"/>
            <a:r>
              <a:rPr lang="zh-TW" altLang="en-US" sz="48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數據分析</a:t>
            </a:r>
          </a:p>
        </p:txBody>
      </p:sp>
      <p:sp>
        <p:nvSpPr>
          <p:cNvPr id="4" name="等腰三角形 3">
            <a:extLst>
              <a:ext uri="{FF2B5EF4-FFF2-40B4-BE49-F238E27FC236}">
                <a16:creationId xmlns:a16="http://schemas.microsoft.com/office/drawing/2014/main" id="{4E898335-C3A4-4D60-9FEF-DA620D5D1D10}"/>
              </a:ext>
            </a:extLst>
          </p:cNvPr>
          <p:cNvSpPr/>
          <p:nvPr/>
        </p:nvSpPr>
        <p:spPr>
          <a:xfrm>
            <a:off x="7381898" y="2179850"/>
            <a:ext cx="1447787" cy="1093422"/>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DEC62120-F600-4322-B1BC-03D4FF4785A2}"/>
              </a:ext>
            </a:extLst>
          </p:cNvPr>
          <p:cNvSpPr txBox="1"/>
          <p:nvPr/>
        </p:nvSpPr>
        <p:spPr>
          <a:xfrm>
            <a:off x="7691479" y="3539515"/>
            <a:ext cx="3836810" cy="707886"/>
          </a:xfrm>
          <a:prstGeom prst="rect">
            <a:avLst/>
          </a:prstGeom>
          <a:noFill/>
        </p:spPr>
        <p:txBody>
          <a:bodyPr wrap="square" rtlCol="0">
            <a:spAutoFit/>
          </a:bodyPr>
          <a:lstStyle/>
          <a:p>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智能機器網路</a:t>
            </a:r>
          </a:p>
        </p:txBody>
      </p:sp>
      <p:sp>
        <p:nvSpPr>
          <p:cNvPr id="5" name="箭號: 向右 4">
            <a:extLst>
              <a:ext uri="{FF2B5EF4-FFF2-40B4-BE49-F238E27FC236}">
                <a16:creationId xmlns:a16="http://schemas.microsoft.com/office/drawing/2014/main" id="{42733BAA-D537-475E-BF6F-F66028F68002}"/>
              </a:ext>
            </a:extLst>
          </p:cNvPr>
          <p:cNvSpPr/>
          <p:nvPr/>
        </p:nvSpPr>
        <p:spPr>
          <a:xfrm>
            <a:off x="7121002" y="3667957"/>
            <a:ext cx="521792" cy="526668"/>
          </a:xfrm>
          <a:prstGeom prst="rightArrow">
            <a:avLst>
              <a:gd name="adj1" fmla="val 44272"/>
              <a:gd name="adj2" fmla="val 5967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BBBD8D0-3690-45FC-94C8-7340D15530FD}"/>
              </a:ext>
            </a:extLst>
          </p:cNvPr>
          <p:cNvSpPr txBox="1"/>
          <p:nvPr/>
        </p:nvSpPr>
        <p:spPr>
          <a:xfrm>
            <a:off x="7691479" y="4160719"/>
            <a:ext cx="3836810" cy="707886"/>
          </a:xfrm>
          <a:prstGeom prst="rect">
            <a:avLst/>
          </a:prstGeom>
          <a:noFill/>
        </p:spPr>
        <p:txBody>
          <a:bodyPr wrap="square" rtlCol="0">
            <a:spAutoFit/>
          </a:bodyPr>
          <a:lstStyle/>
          <a:p>
            <a:r>
              <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MEMS</a:t>
            </a: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微機電系統</a:t>
            </a:r>
          </a:p>
        </p:txBody>
      </p:sp>
      <p:sp>
        <p:nvSpPr>
          <p:cNvPr id="15" name="文字方塊 14">
            <a:extLst>
              <a:ext uri="{FF2B5EF4-FFF2-40B4-BE49-F238E27FC236}">
                <a16:creationId xmlns:a16="http://schemas.microsoft.com/office/drawing/2014/main" id="{B8839D05-B3BA-4EBB-B45E-76B412341F49}"/>
              </a:ext>
            </a:extLst>
          </p:cNvPr>
          <p:cNvSpPr txBox="1"/>
          <p:nvPr/>
        </p:nvSpPr>
        <p:spPr>
          <a:xfrm>
            <a:off x="7691479" y="4693558"/>
            <a:ext cx="3836810" cy="707886"/>
          </a:xfrm>
          <a:prstGeom prst="rect">
            <a:avLst/>
          </a:prstGeom>
          <a:noFill/>
        </p:spPr>
        <p:txBody>
          <a:bodyPr wrap="square" rtlCol="0">
            <a:spAutoFit/>
          </a:bodyPr>
          <a:lstStyle/>
          <a:p>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無線通訊</a:t>
            </a:r>
          </a:p>
        </p:txBody>
      </p:sp>
      <p:sp>
        <p:nvSpPr>
          <p:cNvPr id="16" name="文字方塊 15">
            <a:extLst>
              <a:ext uri="{FF2B5EF4-FFF2-40B4-BE49-F238E27FC236}">
                <a16:creationId xmlns:a16="http://schemas.microsoft.com/office/drawing/2014/main" id="{FA6B186F-6132-48DA-913D-98686CF40E25}"/>
              </a:ext>
            </a:extLst>
          </p:cNvPr>
          <p:cNvSpPr txBox="1"/>
          <p:nvPr/>
        </p:nvSpPr>
        <p:spPr>
          <a:xfrm>
            <a:off x="7691479" y="5461606"/>
            <a:ext cx="3836810" cy="707886"/>
          </a:xfrm>
          <a:prstGeom prst="rect">
            <a:avLst/>
          </a:prstGeom>
          <a:noFill/>
        </p:spPr>
        <p:txBody>
          <a:bodyPr wrap="square" rtlCol="0">
            <a:spAutoFit/>
          </a:bodyPr>
          <a:lstStyle/>
          <a:p>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電源管理技術</a:t>
            </a:r>
          </a:p>
        </p:txBody>
      </p:sp>
      <p:pic>
        <p:nvPicPr>
          <p:cNvPr id="17" name="Picture 3">
            <a:extLst>
              <a:ext uri="{FF2B5EF4-FFF2-40B4-BE49-F238E27FC236}">
                <a16:creationId xmlns:a16="http://schemas.microsoft.com/office/drawing/2014/main" id="{919B0681-142D-47A9-9526-89AB6C6C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44" y="409590"/>
            <a:ext cx="5624464" cy="6253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37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3FC51FB-9511-4C5A-B0B2-9B33A88B94C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35561" y="1024016"/>
            <a:ext cx="8325297" cy="4809968"/>
          </a:xfrm>
        </p:spPr>
      </p:pic>
    </p:spTree>
    <p:extLst>
      <p:ext uri="{BB962C8B-B14F-4D97-AF65-F5344CB8AC3E}">
        <p14:creationId xmlns:p14="http://schemas.microsoft.com/office/powerpoint/2010/main" val="184419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93FFA4-31BB-4D37-A47F-642CC618FB6C}"/>
              </a:ext>
            </a:extLst>
          </p:cNvPr>
          <p:cNvSpPr>
            <a:spLocks noGrp="1"/>
          </p:cNvSpPr>
          <p:nvPr>
            <p:ph type="title"/>
          </p:nvPr>
        </p:nvSpPr>
        <p:spPr>
          <a:xfrm>
            <a:off x="1143000" y="342900"/>
            <a:ext cx="10515600" cy="795338"/>
          </a:xfrm>
        </p:spPr>
        <p:txBody>
          <a:bodyPr>
            <a:normAutofit/>
          </a:bodyPr>
          <a:lstStyle/>
          <a:p>
            <a:r>
              <a:rPr lang="en-US" altLang="zh-TW" sz="2800" dirty="0"/>
              <a:t>https://randomnerdtutorials.com/esp32-cam-post-image-photo-server/</a:t>
            </a:r>
            <a:endParaRPr lang="zh-TW" altLang="en-US" sz="2800" dirty="0"/>
          </a:p>
        </p:txBody>
      </p:sp>
      <p:pic>
        <p:nvPicPr>
          <p:cNvPr id="4" name="內容版面配置區 3">
            <a:extLst>
              <a:ext uri="{FF2B5EF4-FFF2-40B4-BE49-F238E27FC236}">
                <a16:creationId xmlns:a16="http://schemas.microsoft.com/office/drawing/2014/main" id="{D15AEC60-5C16-4635-849A-059B15AB2EF9}"/>
              </a:ext>
            </a:extLst>
          </p:cNvPr>
          <p:cNvPicPr>
            <a:picLocks noGrp="1" noChangeAspect="1"/>
          </p:cNvPicPr>
          <p:nvPr>
            <p:ph sz="quarter" idx="13"/>
          </p:nvPr>
        </p:nvPicPr>
        <p:blipFill>
          <a:blip r:embed="rId2"/>
          <a:stretch>
            <a:fillRect/>
          </a:stretch>
        </p:blipFill>
        <p:spPr>
          <a:xfrm>
            <a:off x="1521178" y="1138238"/>
            <a:ext cx="9536287" cy="5364162"/>
          </a:xfrm>
          <a:prstGeom prst="rect">
            <a:avLst/>
          </a:prstGeom>
        </p:spPr>
      </p:pic>
    </p:spTree>
    <p:extLst>
      <p:ext uri="{BB962C8B-B14F-4D97-AF65-F5344CB8AC3E}">
        <p14:creationId xmlns:p14="http://schemas.microsoft.com/office/powerpoint/2010/main" val="172954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Pink Low Poly Background Design">
            <a:extLst>
              <a:ext uri="{FF2B5EF4-FFF2-40B4-BE49-F238E27FC236}">
                <a16:creationId xmlns:a16="http://schemas.microsoft.com/office/drawing/2014/main" id="{A72292A5-2069-4B8C-8450-F3DC7F87E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0933" y="4298218"/>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框架 30">
            <a:extLst>
              <a:ext uri="{FF2B5EF4-FFF2-40B4-BE49-F238E27FC236}">
                <a16:creationId xmlns:a16="http://schemas.microsoft.com/office/drawing/2014/main" id="{0432308C-7A32-4212-AED7-EB2C6F88AFBC}"/>
              </a:ext>
            </a:extLst>
          </p:cNvPr>
          <p:cNvSpPr/>
          <p:nvPr/>
        </p:nvSpPr>
        <p:spPr>
          <a:xfrm>
            <a:off x="6152540" y="357188"/>
            <a:ext cx="5799888" cy="6305550"/>
          </a:xfrm>
          <a:prstGeom prst="frame">
            <a:avLst>
              <a:gd name="adj1" fmla="val 8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矩形: 圓角 31">
            <a:extLst>
              <a:ext uri="{FF2B5EF4-FFF2-40B4-BE49-F238E27FC236}">
                <a16:creationId xmlns:a16="http://schemas.microsoft.com/office/drawing/2014/main" id="{18AFC9F8-98C8-447D-BF8F-16077878A9E1}"/>
              </a:ext>
            </a:extLst>
          </p:cNvPr>
          <p:cNvSpPr/>
          <p:nvPr/>
        </p:nvSpPr>
        <p:spPr>
          <a:xfrm>
            <a:off x="6359838" y="473869"/>
            <a:ext cx="5317832" cy="5910262"/>
          </a:xfrm>
          <a:prstGeom prst="roundRect">
            <a:avLst/>
          </a:prstGeom>
          <a:solidFill>
            <a:srgbClr val="17195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3FF32F6-4CEF-415D-8EE9-1D7C597D4438}"/>
              </a:ext>
            </a:extLst>
          </p:cNvPr>
          <p:cNvSpPr txBox="1"/>
          <p:nvPr/>
        </p:nvSpPr>
        <p:spPr>
          <a:xfrm>
            <a:off x="6569029" y="1239832"/>
            <a:ext cx="5383399"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傳感器與控制系統</a:t>
            </a:r>
          </a:p>
        </p:txBody>
      </p:sp>
      <p:sp>
        <p:nvSpPr>
          <p:cNvPr id="9" name="文字方塊 8">
            <a:extLst>
              <a:ext uri="{FF2B5EF4-FFF2-40B4-BE49-F238E27FC236}">
                <a16:creationId xmlns:a16="http://schemas.microsoft.com/office/drawing/2014/main" id="{486FB05E-355A-47D7-BECD-61DC1A3E279C}"/>
              </a:ext>
            </a:extLst>
          </p:cNvPr>
          <p:cNvSpPr txBox="1"/>
          <p:nvPr/>
        </p:nvSpPr>
        <p:spPr>
          <a:xfrm>
            <a:off x="5374519" y="2566512"/>
            <a:ext cx="3836810"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機器學習</a:t>
            </a:r>
          </a:p>
        </p:txBody>
      </p:sp>
      <p:sp>
        <p:nvSpPr>
          <p:cNvPr id="10" name="文字方塊 9">
            <a:extLst>
              <a:ext uri="{FF2B5EF4-FFF2-40B4-BE49-F238E27FC236}">
                <a16:creationId xmlns:a16="http://schemas.microsoft.com/office/drawing/2014/main" id="{336CFAB0-91D4-4805-801D-A674DED5AC99}"/>
              </a:ext>
            </a:extLst>
          </p:cNvPr>
          <p:cNvSpPr txBox="1"/>
          <p:nvPr/>
        </p:nvSpPr>
        <p:spPr>
          <a:xfrm>
            <a:off x="8845021" y="2510969"/>
            <a:ext cx="3836810" cy="646331"/>
          </a:xfrm>
          <a:prstGeom prst="rect">
            <a:avLst/>
          </a:prstGeom>
          <a:noFill/>
        </p:spPr>
        <p:txBody>
          <a:bodyPr wrap="square" rtlCol="0">
            <a:spAutoFit/>
          </a:bodyPr>
          <a:lstStyle/>
          <a:p>
            <a:pPr algn="ctr"/>
            <a:r>
              <a:rPr lang="zh-TW" altLang="en-US" sz="3600" b="1" dirty="0">
                <a:solidFill>
                  <a:srgbClr val="5CFCF9"/>
                </a:solidFill>
                <a:latin typeface="SetoFont" panose="02000600000000000000" pitchFamily="2" charset="-120"/>
                <a:ea typeface="SetoFont" panose="02000600000000000000" pitchFamily="2" charset="-120"/>
                <a:cs typeface="SetoFont" panose="02000600000000000000" pitchFamily="2" charset="-120"/>
              </a:rPr>
              <a:t>人機互動</a:t>
            </a:r>
          </a:p>
        </p:txBody>
      </p:sp>
      <p:sp>
        <p:nvSpPr>
          <p:cNvPr id="4" name="等腰三角形 3">
            <a:extLst>
              <a:ext uri="{FF2B5EF4-FFF2-40B4-BE49-F238E27FC236}">
                <a16:creationId xmlns:a16="http://schemas.microsoft.com/office/drawing/2014/main" id="{4E898335-C3A4-4D60-9FEF-DA620D5D1D10}"/>
              </a:ext>
            </a:extLst>
          </p:cNvPr>
          <p:cNvSpPr/>
          <p:nvPr/>
        </p:nvSpPr>
        <p:spPr>
          <a:xfrm>
            <a:off x="8294860" y="1948880"/>
            <a:ext cx="1447787" cy="1093422"/>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DEC62120-F600-4322-B1BC-03D4FF4785A2}"/>
              </a:ext>
            </a:extLst>
          </p:cNvPr>
          <p:cNvSpPr txBox="1"/>
          <p:nvPr/>
        </p:nvSpPr>
        <p:spPr>
          <a:xfrm>
            <a:off x="7691479" y="3539515"/>
            <a:ext cx="3836810" cy="707886"/>
          </a:xfrm>
          <a:prstGeom prst="rect">
            <a:avLst/>
          </a:prstGeom>
          <a:noFill/>
        </p:spPr>
        <p:txBody>
          <a:bodyPr wrap="square" rtlCol="0">
            <a:spAutoFit/>
          </a:bodyPr>
          <a:lstStyle/>
          <a:p>
            <a:pPr algn="ctr"/>
            <a:r>
              <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類神經網路</a:t>
            </a:r>
          </a:p>
        </p:txBody>
      </p:sp>
      <p:sp>
        <p:nvSpPr>
          <p:cNvPr id="5" name="箭號: 向右 4">
            <a:extLst>
              <a:ext uri="{FF2B5EF4-FFF2-40B4-BE49-F238E27FC236}">
                <a16:creationId xmlns:a16="http://schemas.microsoft.com/office/drawing/2014/main" id="{42733BAA-D537-475E-BF6F-F66028F68002}"/>
              </a:ext>
            </a:extLst>
          </p:cNvPr>
          <p:cNvSpPr/>
          <p:nvPr/>
        </p:nvSpPr>
        <p:spPr>
          <a:xfrm>
            <a:off x="7121002" y="3667957"/>
            <a:ext cx="521792" cy="526668"/>
          </a:xfrm>
          <a:prstGeom prst="rightArrow">
            <a:avLst>
              <a:gd name="adj1" fmla="val 44272"/>
              <a:gd name="adj2" fmla="val 5967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BBBD8D0-3690-45FC-94C8-7340D15530FD}"/>
              </a:ext>
            </a:extLst>
          </p:cNvPr>
          <p:cNvSpPr txBox="1"/>
          <p:nvPr/>
        </p:nvSpPr>
        <p:spPr>
          <a:xfrm>
            <a:off x="7691479" y="4160719"/>
            <a:ext cx="3836810" cy="707886"/>
          </a:xfrm>
          <a:prstGeom prst="rect">
            <a:avLst/>
          </a:prstGeom>
          <a:noFill/>
        </p:spPr>
        <p:txBody>
          <a:bodyPr wrap="square" rtlCol="0">
            <a:spAutoFit/>
          </a:bodyPr>
          <a:lstStyle/>
          <a:p>
            <a:pPr algn="ctr"/>
            <a:r>
              <a:rPr lang="en-US" altLang="zh-TW" sz="4000" b="1" dirty="0">
                <a:solidFill>
                  <a:schemeClr val="bg1"/>
                </a:solidFill>
                <a:latin typeface="SetoFont" panose="02000600000000000000" pitchFamily="2" charset="-120"/>
                <a:ea typeface="SetoFont" panose="02000600000000000000" pitchFamily="2" charset="-120"/>
                <a:cs typeface="SetoFont" panose="02000600000000000000" pitchFamily="2" charset="-120"/>
              </a:rPr>
              <a:t>ALPHAGO</a:t>
            </a:r>
            <a:endParaRPr lang="zh-TW" altLang="en-US" sz="4000" b="1" dirty="0">
              <a:solidFill>
                <a:schemeClr val="bg1"/>
              </a:solidFill>
              <a:latin typeface="SetoFont" panose="02000600000000000000" pitchFamily="2" charset="-120"/>
              <a:ea typeface="SetoFont" panose="02000600000000000000" pitchFamily="2" charset="-120"/>
              <a:cs typeface="SetoFont" panose="02000600000000000000" pitchFamily="2" charset="-120"/>
            </a:endParaRPr>
          </a:p>
        </p:txBody>
      </p:sp>
      <p:sp>
        <p:nvSpPr>
          <p:cNvPr id="15" name="文字方塊 14">
            <a:extLst>
              <a:ext uri="{FF2B5EF4-FFF2-40B4-BE49-F238E27FC236}">
                <a16:creationId xmlns:a16="http://schemas.microsoft.com/office/drawing/2014/main" id="{C9C15207-83EF-44B7-BF5B-EC9F7E4DC619}"/>
              </a:ext>
            </a:extLst>
          </p:cNvPr>
          <p:cNvSpPr txBox="1"/>
          <p:nvPr/>
        </p:nvSpPr>
        <p:spPr>
          <a:xfrm>
            <a:off x="307589" y="754806"/>
            <a:ext cx="5731872" cy="1200329"/>
          </a:xfrm>
          <a:prstGeom prst="rect">
            <a:avLst/>
          </a:prstGeom>
          <a:noFill/>
        </p:spPr>
        <p:txBody>
          <a:bodyPr wrap="square">
            <a:spAutoFit/>
          </a:bodyPr>
          <a:lstStyle/>
          <a:p>
            <a:r>
              <a:rPr lang="en-US" altLang="zh-TW" sz="3600" dirty="0"/>
              <a:t>https://github.com/jumbokh/intro-computers</a:t>
            </a:r>
            <a:endParaRPr lang="zh-TW" altLang="en-US" sz="3600" dirty="0"/>
          </a:p>
        </p:txBody>
      </p:sp>
      <p:pic>
        <p:nvPicPr>
          <p:cNvPr id="16" name="Picture 2">
            <a:extLst>
              <a:ext uri="{FF2B5EF4-FFF2-40B4-BE49-F238E27FC236}">
                <a16:creationId xmlns:a16="http://schemas.microsoft.com/office/drawing/2014/main" id="{54F5453A-CDE7-4C76-8637-DD2E804CB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23" y="2030396"/>
            <a:ext cx="5923878" cy="4632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261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AF2BF95-FCE7-4953-8EEB-7ABF1A51D26A}"/>
              </a:ext>
            </a:extLst>
          </p:cNvPr>
          <p:cNvPicPr>
            <a:picLocks noChangeAspect="1"/>
          </p:cNvPicPr>
          <p:nvPr/>
        </p:nvPicPr>
        <p:blipFill>
          <a:blip r:embed="rId2"/>
          <a:stretch>
            <a:fillRect/>
          </a:stretch>
        </p:blipFill>
        <p:spPr>
          <a:xfrm>
            <a:off x="2585156" y="382385"/>
            <a:ext cx="7044265" cy="6283703"/>
          </a:xfrm>
          <a:prstGeom prst="rect">
            <a:avLst/>
          </a:prstGeom>
        </p:spPr>
      </p:pic>
    </p:spTree>
    <p:extLst>
      <p:ext uri="{BB962C8B-B14F-4D97-AF65-F5344CB8AC3E}">
        <p14:creationId xmlns:p14="http://schemas.microsoft.com/office/powerpoint/2010/main" val="26641964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1308</Words>
  <Application>Microsoft Office PowerPoint</Application>
  <PresentationFormat>寬螢幕</PresentationFormat>
  <Paragraphs>155</Paragraphs>
  <Slides>27</Slides>
  <Notes>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27</vt:i4>
      </vt:variant>
    </vt:vector>
  </HeadingPairs>
  <TitlesOfParts>
    <vt:vector size="38" baseType="lpstr">
      <vt:lpstr>FZLanTingHei-L-GBK</vt:lpstr>
      <vt:lpstr>Times New Roman</vt:lpstr>
      <vt:lpstr>Georgia</vt:lpstr>
      <vt:lpstr>Arial</vt:lpstr>
      <vt:lpstr>Calibri Light</vt:lpstr>
      <vt:lpstr>Wingdings</vt:lpstr>
      <vt:lpstr>標楷體</vt:lpstr>
      <vt:lpstr>Calibri</vt:lpstr>
      <vt:lpstr>SetoFont</vt:lpstr>
      <vt:lpstr>華康仿宋體W2</vt:lpstr>
      <vt:lpstr>Office 佈景主題</vt:lpstr>
      <vt:lpstr>PowerPoint 簡報</vt:lpstr>
      <vt:lpstr>PowerPoint 簡報</vt:lpstr>
      <vt:lpstr>https://www.ettoday.net/news/20190311/1396850.htm</vt:lpstr>
      <vt:lpstr>Agenda</vt:lpstr>
      <vt:lpstr>PowerPoint 簡報</vt:lpstr>
      <vt:lpstr>PowerPoint 簡報</vt:lpstr>
      <vt:lpstr>https://randomnerdtutorials.com/esp32-cam-post-image-photo-server/</vt:lpstr>
      <vt:lpstr>PowerPoint 簡報</vt:lpstr>
      <vt:lpstr>PowerPoint 簡報</vt:lpstr>
      <vt:lpstr>PowerPoint 簡報</vt:lpstr>
      <vt:lpstr>AI CUP - 愛文芒果影像辨識競賽</vt:lpstr>
      <vt:lpstr>PowerPoint 簡報</vt:lpstr>
      <vt:lpstr>PowerPoint 簡報</vt:lpstr>
      <vt:lpstr>园区范围</vt:lpstr>
      <vt:lpstr>PowerPoint 簡報</vt:lpstr>
      <vt:lpstr>智慧電網（Smart Grid）</vt:lpstr>
      <vt:lpstr>PowerPoint 簡報</vt:lpstr>
      <vt:lpstr>PowerPoint 簡報</vt:lpstr>
      <vt:lpstr>建構區塊關聯</vt:lpstr>
      <vt:lpstr>PowerPoint 簡報</vt:lpstr>
      <vt:lpstr>PowerPoint 簡報</vt:lpstr>
      <vt:lpstr>PowerPoint 簡報</vt:lpstr>
      <vt:lpstr>Thank you for your pay attentions!</vt:lpstr>
      <vt:lpstr>一、個人基本履歷</vt:lpstr>
      <vt:lpstr>一、個人基本履歷(續)</vt:lpstr>
      <vt:lpstr>一、個人基本履歷(續)</vt:lpstr>
      <vt:lpstr>一、個人基本履歷(續)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坤達 謝</cp:lastModifiedBy>
  <cp:revision>18</cp:revision>
  <dcterms:created xsi:type="dcterms:W3CDTF">2020-07-14T03:06:45Z</dcterms:created>
  <dcterms:modified xsi:type="dcterms:W3CDTF">2020-07-16T12:42:48Z</dcterms:modified>
</cp:coreProperties>
</file>